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9" r:id="rId3"/>
    <p:sldId id="261" r:id="rId4"/>
    <p:sldId id="280" r:id="rId5"/>
    <p:sldId id="483" r:id="rId6"/>
    <p:sldId id="281" r:id="rId7"/>
    <p:sldId id="1599" r:id="rId8"/>
    <p:sldId id="282" r:id="rId9"/>
    <p:sldId id="1596" r:id="rId10"/>
    <p:sldId id="484" r:id="rId11"/>
    <p:sldId id="1594" r:id="rId12"/>
    <p:sldId id="1600" r:id="rId13"/>
    <p:sldId id="485" r:id="rId14"/>
    <p:sldId id="1585" r:id="rId15"/>
    <p:sldId id="1587" r:id="rId16"/>
    <p:sldId id="1583" r:id="rId17"/>
    <p:sldId id="1586" r:id="rId18"/>
    <p:sldId id="1588" r:id="rId19"/>
    <p:sldId id="1589" r:id="rId20"/>
    <p:sldId id="1595" r:id="rId21"/>
    <p:sldId id="1601" r:id="rId22"/>
    <p:sldId id="1590" r:id="rId23"/>
    <p:sldId id="486" r:id="rId24"/>
    <p:sldId id="487" r:id="rId25"/>
    <p:sldId id="265" r:id="rId26"/>
    <p:sldId id="284" r:id="rId27"/>
    <p:sldId id="1602" r:id="rId28"/>
    <p:sldId id="287" r:id="rId29"/>
    <p:sldId id="288" r:id="rId30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C86"/>
    <a:srgbClr val="FBCD44"/>
    <a:srgbClr val="A71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41"/>
  </p:normalViewPr>
  <p:slideViewPr>
    <p:cSldViewPr snapToGrid="0" snapToObjects="1">
      <p:cViewPr varScale="1">
        <p:scale>
          <a:sx n="79" d="100"/>
          <a:sy n="79" d="100"/>
        </p:scale>
        <p:origin x="73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A78A4E52-190D-C441-B6EC-5051771D0B16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8F58631-BFA0-E64B-850B-D65A23D890E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46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58631-BFA0-E64B-850B-D65A23D890EC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42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701D0-35B4-284B-A8C9-BF97D414A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9B639D-501F-724D-B44B-98406704F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69D0F-0A8B-714B-B651-B43A4725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A0A42-E7B0-5B4C-9EDA-FB869240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FAAD2-3BF3-1E4E-81FF-E1C1F5A7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30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836A-B5ED-EA44-8449-E9D6AD5B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1DA795-97B4-9C41-B151-EA4194DFE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05AF8-FAAE-3342-908B-497374F34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AA53C-5BD4-254A-95A3-F2783C79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FF9DC-3209-AF44-83F5-03DE1122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65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B72536-1399-BE44-8115-7A8134E89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667E9-DDE3-1344-9DF6-3422F354A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0CCDD-1FFC-5B49-98D2-8521E4008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EBE0-E5BA-BF42-BC39-AEE6CF17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72B3F-BC1B-D24A-A5A3-95D3ACE0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67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-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1"/>
          <p:cNvSpPr>
            <a:spLocks noGrp="1"/>
          </p:cNvSpPr>
          <p:nvPr>
            <p:ph type="body" sz="quarter" idx="24" hasCustomPrompt="1"/>
          </p:nvPr>
        </p:nvSpPr>
        <p:spPr>
          <a:xfrm>
            <a:off x="478366" y="447676"/>
            <a:ext cx="10418233" cy="444023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548640" rtl="0" eaLnBrk="1" fontAlgn="auto" latinLnBrk="0" hangingPunct="1">
              <a:lnSpc>
                <a:spcPts val="45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s-ES" sz="3120" b="0" i="0" u="none" kern="1200" baseline="0" dirty="0">
                <a:ln>
                  <a:noFill/>
                </a:ln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1"/>
              <a:t>Title Arial 26pt</a:t>
            </a:r>
          </a:p>
        </p:txBody>
      </p:sp>
      <p:sp>
        <p:nvSpPr>
          <p:cNvPr id="7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8367" y="996880"/>
            <a:ext cx="5776731" cy="30099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54864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s-ES" sz="1440" b="1" i="0" u="none" kern="1200" baseline="0" dirty="0">
                <a:ln>
                  <a:noFill/>
                </a:ln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1"/>
              <a:t>Subtitle Arial 12pt</a:t>
            </a:r>
          </a:p>
        </p:txBody>
      </p:sp>
    </p:spTree>
    <p:extLst>
      <p:ext uri="{BB962C8B-B14F-4D97-AF65-F5344CB8AC3E}">
        <p14:creationId xmlns:p14="http://schemas.microsoft.com/office/powerpoint/2010/main" val="3899796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2948">
          <p15:clr>
            <a:srgbClr val="FBAE40"/>
          </p15:clr>
        </p15:guide>
        <p15:guide id="3" orient="horz" pos="232">
          <p15:clr>
            <a:srgbClr val="FBAE40"/>
          </p15:clr>
        </p15:guide>
        <p15:guide id="5" orient="horz" pos="822">
          <p15:clr>
            <a:srgbClr val="FBAE40"/>
          </p15:clr>
        </p15:guide>
        <p15:guide id="9" orient="horz" pos="2364">
          <p15:clr>
            <a:srgbClr val="FBAE40"/>
          </p15:clr>
        </p15:guide>
        <p15:guide id="10" orient="horz" pos="2931">
          <p15:clr>
            <a:srgbClr val="FBAE40"/>
          </p15:clr>
        </p15:guide>
        <p15:guide id="11" orient="horz" pos="3135">
          <p15:clr>
            <a:srgbClr val="FBAE40"/>
          </p15:clr>
        </p15:guide>
        <p15:guide id="12" orient="horz" pos="3521">
          <p15:clr>
            <a:srgbClr val="FBAE40"/>
          </p15:clr>
        </p15:guide>
        <p15:guide id="13" orient="horz" pos="4088">
          <p15:clr>
            <a:srgbClr val="FBAE40"/>
          </p15:clr>
        </p15:guide>
        <p15:guide id="14" orient="horz" pos="1207">
          <p15:clr>
            <a:srgbClr val="FBAE40"/>
          </p15:clr>
        </p15:guide>
        <p15:guide id="15" orient="horz" pos="618">
          <p15:clr>
            <a:srgbClr val="FBAE40"/>
          </p15:clr>
        </p15:guide>
        <p15:guide id="16" orient="horz" pos="1389">
          <p15:clr>
            <a:srgbClr val="FBAE40"/>
          </p15:clr>
        </p15:guide>
        <p15:guide id="17" orient="horz" pos="1774">
          <p15:clr>
            <a:srgbClr val="FBAE40"/>
          </p15:clr>
        </p15:guide>
        <p15:guide id="18" pos="226">
          <p15:clr>
            <a:srgbClr val="FBAE40"/>
          </p15:clr>
        </p15:guide>
        <p15:guide id="19" pos="975">
          <p15:clr>
            <a:srgbClr val="FBAE40"/>
          </p15:clr>
        </p15:guide>
        <p15:guide id="20" pos="1134">
          <p15:clr>
            <a:srgbClr val="FBAE40"/>
          </p15:clr>
        </p15:guide>
        <p15:guide id="21" pos="2041">
          <p15:clr>
            <a:srgbClr val="FBAE40"/>
          </p15:clr>
        </p15:guide>
        <p15:guide id="22" pos="1882">
          <p15:clr>
            <a:srgbClr val="FBAE40"/>
          </p15:clr>
        </p15:guide>
        <p15:guide id="23" pos="2789">
          <p15:clr>
            <a:srgbClr val="FBAE40"/>
          </p15:clr>
        </p15:guide>
        <p15:guide id="24" pos="5534">
          <p15:clr>
            <a:srgbClr val="FBAE40"/>
          </p15:clr>
        </p15:guide>
        <p15:guide id="25" pos="4785">
          <p15:clr>
            <a:srgbClr val="FBAE40"/>
          </p15:clr>
        </p15:guide>
        <p15:guide id="26" pos="4626">
          <p15:clr>
            <a:srgbClr val="FBAE40"/>
          </p15:clr>
        </p15:guide>
        <p15:guide id="27" pos="3878">
          <p15:clr>
            <a:srgbClr val="FBAE40"/>
          </p15:clr>
        </p15:guide>
        <p15:guide id="28" pos="3696">
          <p15:clr>
            <a:srgbClr val="FBAE40"/>
          </p15:clr>
        </p15:guide>
        <p15:guide id="29" orient="horz" pos="2546">
          <p15:clr>
            <a:srgbClr val="FBAE40"/>
          </p15:clr>
        </p15:guide>
        <p15:guide id="30" orient="horz" pos="3702">
          <p15:clr>
            <a:srgbClr val="FBAE40"/>
          </p15:clr>
        </p15:guide>
        <p15:guide id="31" pos="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6"/>
          <p:cNvSpPr txBox="1"/>
          <p:nvPr userDrawn="1"/>
        </p:nvSpPr>
        <p:spPr>
          <a:xfrm>
            <a:off x="9743017" y="6524625"/>
            <a:ext cx="1378904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rPr>
              <a:t>Patricia POZO ROSICH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Haga clic para modificar el estilo de título del patrón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609600" y="1175295"/>
            <a:ext cx="10972800" cy="4938712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9997018" y="274639"/>
            <a:ext cx="1585383" cy="585787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66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D39F-95EF-E028-C76C-48CAF8BE7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553EB-8655-F007-5B4E-BB10328B9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EED90-791B-DF64-C7D1-1C9B082D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5AC45-7B1B-6E94-3D0E-0C9752D7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0964-24E1-4C3D-D4B6-45296913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29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B0B8-22AE-BE84-CD5F-933B96A06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0C268-C9D2-4383-9C59-ABAF49EB6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3AAA1-24BB-B423-C15F-8F620374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4AB1B-6D4C-EA0F-AE8C-612CECF5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6C324-DDEC-76B3-8830-08B13780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32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AC84-BF7D-AC4C-71F7-EE7DAF19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AF681-74B0-C9BE-0ED4-86DEF7D81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CCD59-C476-22F6-1CDC-AFC4BA18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149E5-D393-A5C6-F675-435DF9BA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EC155-FDE5-00C2-8492-6F0A19BD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67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B6C2-C5BD-5449-0F25-478E3288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38C97-A497-CB49-EA15-8E59EFCB3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638BE-A628-B2B6-CB36-38F6F2CB6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4AB93-3C98-C34D-1962-811A4725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AB474-E39A-7BCF-C700-375611A8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E409C-E9A6-1C5C-42FA-83B8BA4D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49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2C6A-45E7-C74B-4EB4-86B3636B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7F690-8384-3F1A-1960-17490D02F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BDFB0-CE6E-B2E9-DB87-7DB7670B5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78927-8A62-461D-26F6-CEBD8CC35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8586F-9DF7-D3D3-A702-F7D01A39D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A55571-793E-E3D7-7219-4ED03BBD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6681F-C027-D945-9B92-62302FE4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71D20-7B86-2A3A-67A0-FA4909D3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95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B48B-0FA8-0BAF-E563-CA2620AA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89B2F-4488-8468-C0E6-EBDE3DE37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BBB68-645D-5B86-35BC-D45188CC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5C1BE-2C5C-CC76-EC09-2C442882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4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8384-7420-7D46-B736-FFA51099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734A6-D808-094C-A782-A7838A51E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60FC6-2ED1-804C-A9D6-714CE89E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B87DE-EB7F-CE44-9898-F8D80977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C6A88-2253-134C-9474-E04A8BB2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584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6EFCD-5675-9C8D-EFF5-F624AA50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D7243-0F84-9E5D-FC98-EEEBE561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F53A7-9F58-CE22-D672-2ACB72DF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33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9B6C-0DC2-1179-69A2-CF76D16F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5D0FA-12E6-4476-D4E7-E6ADDB6B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CE16D-325F-95C9-DC57-FC51AD0BC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A5143-6D2D-C912-963C-82953AB0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6E8B9-A13D-E8A4-2B97-4983C25E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C8D8D-660C-3DB9-B3AE-581ADED5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9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1A077-B8E5-B711-A87A-70019AE5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7D3EA-4D73-19AB-0F12-989D51AAF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ED034-5F54-55D6-F22A-822821DA5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34122-498A-997E-474E-077F442B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D3B32-92EF-65BC-7A02-BC9F46E0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49C92-380F-D668-2FCF-A44C1C3E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5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724B-0E5E-D7CA-CE30-31FE94AE2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A0966E-F357-3A21-21DB-844EF4621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C277D-B190-1CCE-4E35-6C7309C1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96F6C-ED5A-E1B3-C8AF-B1B27C97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4D117-1EE9-8D2C-0A40-DE74F98B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58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78F46-49A6-C785-151A-9D5FC3ED2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700F2-C335-4F27-39E9-F75952A6E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E76C-E87A-8D91-B1AE-FD4CAE6D6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6FACC-4091-6DD5-416F-2478ACC6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71E4B-E326-2632-E0D5-D890EFB8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65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6191-8DBA-A14F-ADF2-5E2FC094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C7380-D0DD-094B-879D-8B4FB35AB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68F5D-B028-6040-BD61-51534A96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FA887-E104-4142-8EE6-2A24D453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439CA-82B0-3041-B430-805700B1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92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461C-FCDD-8646-9E7E-ABF8CC156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8D200-673F-1B40-AB86-2CD5421E9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68A63-FAE3-FD46-A8D3-BA19E717E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AB28-A14B-2D4A-936C-0441AE007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E2CBB-E86C-334E-867A-D07AA517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84F42-EF85-964E-903F-838BC6CE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12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14AC-799E-F243-9A1C-C6F0C881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DB511-753A-1142-9E4C-AF0C2C25A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F83F1-F7E1-D74D-9BFB-9CCC30D8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8AF1D-CDC9-984D-A805-0A7AB1A5D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6B500-9CA4-9840-8DED-B7B5E0A7A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7B017-98C8-C242-85E1-FDD765DA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31B31-5857-E047-AF4C-26398B19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972127-2E01-CB47-9493-E9A6E336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03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DEC2-7AB1-D94A-B415-A7FE98C6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7F430-1788-2142-AAF0-BEB90A6C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2E246-74E8-D84A-B820-E6767ACA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EA49F-C32E-6949-BEA9-16523619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87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68710-7092-2E4A-BA33-EDBABE1C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D3F45-57F3-C943-B7E3-ABB1714B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2B0DC-3DC2-ED42-AB66-D1C60A0B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0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1522A-7DC2-1944-892A-778A960C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B5225-417B-DC4C-AF47-4C79E2DED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517F3-60ED-FF42-A0C9-F6BF66D44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B0FCB-9B34-FB45-B39F-FF3CE40F6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780E1-FA96-6644-9382-E11CDDF0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BD392-E219-D94F-AEB7-404499C7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24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81DDC-7ACE-704E-B50B-F217655D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4CF86-C3D5-244F-A550-62F823C4B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20DE1-B03F-CA43-A7EE-59CD9BC2F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071B6-141A-7E4E-A0B5-DE79B2DA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85B43-F951-D44E-8E78-6F38B074B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F15A1-31C9-E84F-95B7-3E41476C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05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72341-A83C-3C45-8B73-AAFC1765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0C0CD-AF11-5A4A-9F6B-E3BC70698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0BACB-FC8A-494B-B53B-BD9C520D1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4D24E-32DF-884D-BC84-698AF2751630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253A3-57E7-CB41-9B94-4767F87F1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0C694-86E7-AD4F-A0BD-D9B07B407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A4D9-04C7-044E-A906-2A0A98970C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9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ABB110-A649-7B7C-753E-5869C237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8B77D-3BBB-80F9-FF7D-C8322EB12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A4323-412D-CB16-941A-478524175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4A40A-13B2-5C4F-90E1-B5224168225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40CD0-987F-7EC0-959F-0277C34AA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EF08E-0644-CEEA-CE47-94A8B4E3C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CCB2D-C631-0C4E-80E5-DCE930642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5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2B1BC-7830-9641-97C1-B0049B47A2E2}"/>
              </a:ext>
            </a:extLst>
          </p:cNvPr>
          <p:cNvSpPr txBox="1"/>
          <p:nvPr/>
        </p:nvSpPr>
        <p:spPr>
          <a:xfrm>
            <a:off x="775855" y="2413042"/>
            <a:ext cx="9974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BCD44"/>
                </a:solidFill>
                <a:latin typeface="Montserrat" pitchFamily="2" charset="77"/>
              </a:rPr>
              <a:t>Welcome to iHEAD 2025</a:t>
            </a:r>
          </a:p>
          <a:p>
            <a:endParaRPr lang="en-GB" sz="5400" dirty="0">
              <a:solidFill>
                <a:srgbClr val="FBCD44"/>
              </a:solidFill>
              <a:latin typeface="Montserrat" pitchFamily="2" charset="77"/>
            </a:endParaRPr>
          </a:p>
          <a:p>
            <a:r>
              <a:rPr lang="en-GB" sz="3200" dirty="0">
                <a:solidFill>
                  <a:srgbClr val="FBCD44"/>
                </a:solidFill>
                <a:latin typeface="Montserrat" pitchFamily="2" charset="77"/>
              </a:rPr>
              <a:t>9-10 September, São Paulo, Brazil</a:t>
            </a:r>
            <a:endParaRPr lang="en-GB" sz="2800" dirty="0">
              <a:solidFill>
                <a:srgbClr val="FBCD44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34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C24ED7B2-302A-1826-BF57-0B1831463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097280" y="-154389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iHEAD 2023 Seoul</a:t>
            </a:r>
          </a:p>
        </p:txBody>
      </p:sp>
    </p:spTree>
    <p:extLst>
      <p:ext uri="{BB962C8B-B14F-4D97-AF65-F5344CB8AC3E}">
        <p14:creationId xmlns:p14="http://schemas.microsoft.com/office/powerpoint/2010/main" val="2278539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11950-9A1D-81DE-269C-62D4860B2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DBA89-737D-6358-8AA9-D82654863BD9}"/>
              </a:ext>
            </a:extLst>
          </p:cNvPr>
          <p:cNvSpPr txBox="1"/>
          <p:nvPr/>
        </p:nvSpPr>
        <p:spPr>
          <a:xfrm>
            <a:off x="699714" y="5490971"/>
            <a:ext cx="6962072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iHEAD 2023 Seoul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3596547-3995-308B-D53C-98ABA1BF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4" y="603756"/>
            <a:ext cx="12138262" cy="40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43098" y="316694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Objectives</a:t>
            </a: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C9EFC31B-1CEE-8120-3508-F631217EB13E}"/>
              </a:ext>
            </a:extLst>
          </p:cNvPr>
          <p:cNvSpPr txBox="1"/>
          <p:nvPr/>
        </p:nvSpPr>
        <p:spPr>
          <a:xfrm>
            <a:off x="10072257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endParaRPr lang="ca-E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15B640-2DC7-9E46-CEFA-9B2B4C8FD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00" t="30216" r="29594" b="30491"/>
          <a:stretch/>
        </p:blipFill>
        <p:spPr bwMode="auto">
          <a:xfrm>
            <a:off x="11146027" y="6486616"/>
            <a:ext cx="597565" cy="19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1AB0099-6873-E336-093E-420A2DD17929}"/>
              </a:ext>
            </a:extLst>
          </p:cNvPr>
          <p:cNvSpPr txBox="1">
            <a:spLocks/>
          </p:cNvSpPr>
          <p:nvPr/>
        </p:nvSpPr>
        <p:spPr>
          <a:xfrm>
            <a:off x="10072257" y="6459374"/>
            <a:ext cx="924449" cy="267636"/>
          </a:xfrm>
          <a:prstGeom prst="rect">
            <a:avLst/>
          </a:prstGeom>
          <a:noFill/>
        </p:spPr>
        <p:txBody>
          <a:bodyPr lIns="0" anchor="ctr">
            <a:noAutofit/>
          </a:bodyPr>
          <a:lstStyle>
            <a:lvl1pPr algn="ctr" defTabSz="829334" rtl="0" eaLnBrk="1" latinLnBrk="0" hangingPunct="1">
              <a:spcBef>
                <a:spcPct val="0"/>
              </a:spcBef>
              <a:buNone/>
              <a:defRPr sz="399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8293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800" cap="none" spc="-50" normalizeH="0" noProof="0" dirty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Gallardo </a:t>
            </a:r>
            <a:r>
              <a:rPr kumimoji="0" lang="en-GB" sz="1400" i="0" u="none" strike="noStrike" kern="800" cap="none" spc="-50" normalizeH="0" noProof="0" dirty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VJ</a:t>
            </a:r>
          </a:p>
        </p:txBody>
      </p:sp>
      <p:cxnSp>
        <p:nvCxnSpPr>
          <p:cNvPr id="6" name="Conector recto 7">
            <a:extLst>
              <a:ext uri="{FF2B5EF4-FFF2-40B4-BE49-F238E27FC236}">
                <a16:creationId xmlns:a16="http://schemas.microsoft.com/office/drawing/2014/main" id="{7C5E6F06-88B5-277F-91BC-4515B027331E}"/>
              </a:ext>
            </a:extLst>
          </p:cNvPr>
          <p:cNvCxnSpPr>
            <a:cxnSpLocks/>
          </p:cNvCxnSpPr>
          <p:nvPr/>
        </p:nvCxnSpPr>
        <p:spPr>
          <a:xfrm flipV="1">
            <a:off x="11038017" y="6443636"/>
            <a:ext cx="0" cy="278092"/>
          </a:xfrm>
          <a:prstGeom prst="line">
            <a:avLst/>
          </a:prstGeom>
          <a:ln w="19050">
            <a:solidFill>
              <a:srgbClr val="82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1">
            <a:extLst>
              <a:ext uri="{FF2B5EF4-FFF2-40B4-BE49-F238E27FC236}">
                <a16:creationId xmlns:a16="http://schemas.microsoft.com/office/drawing/2014/main" id="{93B9B451-370F-F861-E484-28AF521A9B84}"/>
              </a:ext>
            </a:extLst>
          </p:cNvPr>
          <p:cNvGrpSpPr/>
          <p:nvPr/>
        </p:nvGrpSpPr>
        <p:grpSpPr>
          <a:xfrm>
            <a:off x="1232904" y="767555"/>
            <a:ext cx="3128671" cy="3029163"/>
            <a:chOff x="1487090" y="1218156"/>
            <a:chExt cx="2674783" cy="2589711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DE791285-B32D-A100-6B08-409AE1974FD4}"/>
                </a:ext>
              </a:extLst>
            </p:cNvPr>
            <p:cNvSpPr/>
            <p:nvPr/>
          </p:nvSpPr>
          <p:spPr>
            <a:xfrm>
              <a:off x="1487090" y="1218156"/>
              <a:ext cx="2674783" cy="2589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12203" y="21486"/>
                  </a:moveTo>
                  <a:cubicBezTo>
                    <a:pt x="11761" y="21486"/>
                    <a:pt x="11338" y="21368"/>
                    <a:pt x="10954" y="21150"/>
                  </a:cubicBezTo>
                  <a:lnTo>
                    <a:pt x="4401" y="17320"/>
                  </a:lnTo>
                  <a:cubicBezTo>
                    <a:pt x="4362" y="17300"/>
                    <a:pt x="4324" y="17241"/>
                    <a:pt x="4324" y="17202"/>
                  </a:cubicBezTo>
                  <a:lnTo>
                    <a:pt x="4324" y="5493"/>
                  </a:lnTo>
                  <a:cubicBezTo>
                    <a:pt x="4324" y="5474"/>
                    <a:pt x="4324" y="5474"/>
                    <a:pt x="4305" y="5474"/>
                  </a:cubicBezTo>
                  <a:cubicBezTo>
                    <a:pt x="4305" y="5474"/>
                    <a:pt x="4285" y="5454"/>
                    <a:pt x="4285" y="5454"/>
                  </a:cubicBezTo>
                  <a:lnTo>
                    <a:pt x="2056" y="5454"/>
                  </a:lnTo>
                  <a:cubicBezTo>
                    <a:pt x="1999" y="5454"/>
                    <a:pt x="1941" y="5474"/>
                    <a:pt x="1883" y="5493"/>
                  </a:cubicBezTo>
                  <a:lnTo>
                    <a:pt x="327" y="6184"/>
                  </a:lnTo>
                  <a:cubicBezTo>
                    <a:pt x="288" y="6204"/>
                    <a:pt x="269" y="6224"/>
                    <a:pt x="269" y="6263"/>
                  </a:cubicBezTo>
                  <a:lnTo>
                    <a:pt x="307" y="7902"/>
                  </a:lnTo>
                  <a:cubicBezTo>
                    <a:pt x="307" y="7902"/>
                    <a:pt x="307" y="7922"/>
                    <a:pt x="307" y="7922"/>
                  </a:cubicBezTo>
                  <a:lnTo>
                    <a:pt x="327" y="7922"/>
                  </a:lnTo>
                  <a:lnTo>
                    <a:pt x="1806" y="7566"/>
                  </a:lnTo>
                  <a:cubicBezTo>
                    <a:pt x="1883" y="7547"/>
                    <a:pt x="1960" y="7566"/>
                    <a:pt x="2018" y="7626"/>
                  </a:cubicBezTo>
                  <a:cubicBezTo>
                    <a:pt x="2075" y="7685"/>
                    <a:pt x="2095" y="7744"/>
                    <a:pt x="2095" y="7784"/>
                  </a:cubicBezTo>
                  <a:lnTo>
                    <a:pt x="2095" y="16056"/>
                  </a:lnTo>
                  <a:cubicBezTo>
                    <a:pt x="2095" y="16135"/>
                    <a:pt x="2037" y="16195"/>
                    <a:pt x="1960" y="16195"/>
                  </a:cubicBezTo>
                  <a:cubicBezTo>
                    <a:pt x="1883" y="16195"/>
                    <a:pt x="1826" y="16135"/>
                    <a:pt x="1826" y="16056"/>
                  </a:cubicBezTo>
                  <a:lnTo>
                    <a:pt x="1826" y="7863"/>
                  </a:lnTo>
                  <a:lnTo>
                    <a:pt x="365" y="8218"/>
                  </a:lnTo>
                  <a:cubicBezTo>
                    <a:pt x="346" y="8218"/>
                    <a:pt x="346" y="8218"/>
                    <a:pt x="327" y="8218"/>
                  </a:cubicBezTo>
                  <a:cubicBezTo>
                    <a:pt x="192" y="8218"/>
                    <a:pt x="38" y="8139"/>
                    <a:pt x="38" y="7902"/>
                  </a:cubicBezTo>
                  <a:lnTo>
                    <a:pt x="0" y="6263"/>
                  </a:lnTo>
                  <a:cubicBezTo>
                    <a:pt x="0" y="6105"/>
                    <a:pt x="77" y="5967"/>
                    <a:pt x="231" y="5908"/>
                  </a:cubicBezTo>
                  <a:lnTo>
                    <a:pt x="1806" y="5197"/>
                  </a:lnTo>
                  <a:cubicBezTo>
                    <a:pt x="1902" y="5158"/>
                    <a:pt x="1999" y="5138"/>
                    <a:pt x="2095" y="5138"/>
                  </a:cubicBezTo>
                  <a:lnTo>
                    <a:pt x="4324" y="5138"/>
                  </a:lnTo>
                  <a:cubicBezTo>
                    <a:pt x="4420" y="5138"/>
                    <a:pt x="4497" y="5177"/>
                    <a:pt x="4554" y="5237"/>
                  </a:cubicBezTo>
                  <a:cubicBezTo>
                    <a:pt x="4612" y="5296"/>
                    <a:pt x="4651" y="5375"/>
                    <a:pt x="4651" y="5474"/>
                  </a:cubicBezTo>
                  <a:lnTo>
                    <a:pt x="4651" y="17083"/>
                  </a:lnTo>
                  <a:lnTo>
                    <a:pt x="11107" y="20894"/>
                  </a:lnTo>
                  <a:cubicBezTo>
                    <a:pt x="11799" y="21308"/>
                    <a:pt x="12645" y="21308"/>
                    <a:pt x="13337" y="20894"/>
                  </a:cubicBezTo>
                  <a:lnTo>
                    <a:pt x="20216" y="16807"/>
                  </a:lnTo>
                  <a:cubicBezTo>
                    <a:pt x="20908" y="16392"/>
                    <a:pt x="21331" y="15642"/>
                    <a:pt x="21331" y="14832"/>
                  </a:cubicBezTo>
                  <a:lnTo>
                    <a:pt x="21331" y="6658"/>
                  </a:lnTo>
                  <a:cubicBezTo>
                    <a:pt x="21331" y="5849"/>
                    <a:pt x="20908" y="5079"/>
                    <a:pt x="20216" y="4684"/>
                  </a:cubicBezTo>
                  <a:lnTo>
                    <a:pt x="13337" y="597"/>
                  </a:lnTo>
                  <a:cubicBezTo>
                    <a:pt x="12645" y="182"/>
                    <a:pt x="11799" y="182"/>
                    <a:pt x="11107" y="597"/>
                  </a:cubicBezTo>
                  <a:lnTo>
                    <a:pt x="5035" y="3953"/>
                  </a:lnTo>
                  <a:cubicBezTo>
                    <a:pt x="4958" y="3993"/>
                    <a:pt x="4881" y="3973"/>
                    <a:pt x="4843" y="3894"/>
                  </a:cubicBezTo>
                  <a:cubicBezTo>
                    <a:pt x="4804" y="3815"/>
                    <a:pt x="4823" y="3736"/>
                    <a:pt x="4900" y="3697"/>
                  </a:cubicBezTo>
                  <a:lnTo>
                    <a:pt x="10973" y="340"/>
                  </a:lnTo>
                  <a:cubicBezTo>
                    <a:pt x="11742" y="-114"/>
                    <a:pt x="12702" y="-114"/>
                    <a:pt x="13471" y="340"/>
                  </a:cubicBezTo>
                  <a:lnTo>
                    <a:pt x="20351" y="4427"/>
                  </a:lnTo>
                  <a:cubicBezTo>
                    <a:pt x="21120" y="4881"/>
                    <a:pt x="21600" y="5750"/>
                    <a:pt x="21600" y="6658"/>
                  </a:cubicBezTo>
                  <a:lnTo>
                    <a:pt x="21600" y="14832"/>
                  </a:lnTo>
                  <a:cubicBezTo>
                    <a:pt x="21600" y="15740"/>
                    <a:pt x="21120" y="16609"/>
                    <a:pt x="20351" y="17063"/>
                  </a:cubicBezTo>
                  <a:lnTo>
                    <a:pt x="13471" y="21150"/>
                  </a:lnTo>
                  <a:cubicBezTo>
                    <a:pt x="13087" y="21368"/>
                    <a:pt x="12645" y="21486"/>
                    <a:pt x="12203" y="21486"/>
                  </a:cubicBezTo>
                  <a:close/>
                  <a:moveTo>
                    <a:pt x="1922" y="7843"/>
                  </a:moveTo>
                  <a:cubicBezTo>
                    <a:pt x="1922" y="7843"/>
                    <a:pt x="1922" y="7843"/>
                    <a:pt x="1922" y="7843"/>
                  </a:cubicBezTo>
                  <a:cubicBezTo>
                    <a:pt x="1922" y="7843"/>
                    <a:pt x="1922" y="7843"/>
                    <a:pt x="1922" y="7843"/>
                  </a:cubicBezTo>
                  <a:close/>
                </a:path>
              </a:pathLst>
            </a:custGeom>
            <a:solidFill>
              <a:srgbClr val="04A0D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CuadroTexto 8">
              <a:extLst>
                <a:ext uri="{FF2B5EF4-FFF2-40B4-BE49-F238E27FC236}">
                  <a16:creationId xmlns:a16="http://schemas.microsoft.com/office/drawing/2014/main" id="{F069D558-FF4F-7A14-2E13-9A7B3E47225A}"/>
                </a:ext>
              </a:extLst>
            </p:cNvPr>
            <p:cNvSpPr txBox="1"/>
            <p:nvPr/>
          </p:nvSpPr>
          <p:spPr>
            <a:xfrm>
              <a:off x="2156657" y="1635048"/>
              <a:ext cx="1763342" cy="1815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learn and exchange knowledge about headache with world-experts</a:t>
              </a:r>
              <a:endParaRPr lang="en-GB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upo 9">
            <a:extLst>
              <a:ext uri="{FF2B5EF4-FFF2-40B4-BE49-F238E27FC236}">
                <a16:creationId xmlns:a16="http://schemas.microsoft.com/office/drawing/2014/main" id="{3B090A23-E0FA-C84D-1CC6-A6C829A58FDF}"/>
              </a:ext>
            </a:extLst>
          </p:cNvPr>
          <p:cNvGrpSpPr/>
          <p:nvPr/>
        </p:nvGrpSpPr>
        <p:grpSpPr>
          <a:xfrm>
            <a:off x="3064532" y="3294566"/>
            <a:ext cx="3290581" cy="3018032"/>
            <a:chOff x="4565795" y="1241951"/>
            <a:chExt cx="2813204" cy="2580195"/>
          </a:xfrm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729F227F-A11D-5F45-6FB9-B2E9629208F2}"/>
                </a:ext>
              </a:extLst>
            </p:cNvPr>
            <p:cNvSpPr/>
            <p:nvPr/>
          </p:nvSpPr>
          <p:spPr>
            <a:xfrm>
              <a:off x="4565795" y="1241951"/>
              <a:ext cx="2798535" cy="2580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12600" y="21486"/>
                  </a:moveTo>
                  <a:cubicBezTo>
                    <a:pt x="12178" y="21486"/>
                    <a:pt x="11773" y="21367"/>
                    <a:pt x="11406" y="21149"/>
                  </a:cubicBezTo>
                  <a:lnTo>
                    <a:pt x="3729" y="16373"/>
                  </a:lnTo>
                  <a:lnTo>
                    <a:pt x="386" y="16373"/>
                  </a:lnTo>
                  <a:cubicBezTo>
                    <a:pt x="294" y="16373"/>
                    <a:pt x="220" y="16334"/>
                    <a:pt x="165" y="16274"/>
                  </a:cubicBezTo>
                  <a:cubicBezTo>
                    <a:pt x="110" y="16215"/>
                    <a:pt x="73" y="16136"/>
                    <a:pt x="73" y="16036"/>
                  </a:cubicBezTo>
                  <a:lnTo>
                    <a:pt x="73" y="14293"/>
                  </a:lnTo>
                  <a:cubicBezTo>
                    <a:pt x="73" y="14154"/>
                    <a:pt x="110" y="14035"/>
                    <a:pt x="202" y="13956"/>
                  </a:cubicBezTo>
                  <a:cubicBezTo>
                    <a:pt x="790" y="13381"/>
                    <a:pt x="1561" y="12529"/>
                    <a:pt x="2516" y="11439"/>
                  </a:cubicBezTo>
                  <a:lnTo>
                    <a:pt x="3398" y="10448"/>
                  </a:lnTo>
                  <a:cubicBezTo>
                    <a:pt x="4463" y="9259"/>
                    <a:pt x="4684" y="8685"/>
                    <a:pt x="4684" y="8407"/>
                  </a:cubicBezTo>
                  <a:cubicBezTo>
                    <a:pt x="4684" y="8149"/>
                    <a:pt x="4592" y="7932"/>
                    <a:pt x="4408" y="7773"/>
                  </a:cubicBezTo>
                  <a:cubicBezTo>
                    <a:pt x="4225" y="7595"/>
                    <a:pt x="3986" y="7515"/>
                    <a:pt x="3692" y="7515"/>
                  </a:cubicBezTo>
                  <a:cubicBezTo>
                    <a:pt x="3398" y="7515"/>
                    <a:pt x="3159" y="7595"/>
                    <a:pt x="2976" y="7773"/>
                  </a:cubicBezTo>
                  <a:cubicBezTo>
                    <a:pt x="2792" y="7951"/>
                    <a:pt x="2718" y="8169"/>
                    <a:pt x="2718" y="8447"/>
                  </a:cubicBezTo>
                  <a:lnTo>
                    <a:pt x="2718" y="8823"/>
                  </a:lnTo>
                  <a:cubicBezTo>
                    <a:pt x="2718" y="8922"/>
                    <a:pt x="2682" y="9002"/>
                    <a:pt x="2627" y="9061"/>
                  </a:cubicBezTo>
                  <a:cubicBezTo>
                    <a:pt x="2571" y="9120"/>
                    <a:pt x="2498" y="9160"/>
                    <a:pt x="2406" y="9160"/>
                  </a:cubicBezTo>
                  <a:lnTo>
                    <a:pt x="312" y="9160"/>
                  </a:lnTo>
                  <a:cubicBezTo>
                    <a:pt x="220" y="9160"/>
                    <a:pt x="147" y="9120"/>
                    <a:pt x="92" y="9061"/>
                  </a:cubicBezTo>
                  <a:cubicBezTo>
                    <a:pt x="37" y="9002"/>
                    <a:pt x="0" y="8922"/>
                    <a:pt x="0" y="8823"/>
                  </a:cubicBezTo>
                  <a:lnTo>
                    <a:pt x="0" y="8031"/>
                  </a:lnTo>
                  <a:cubicBezTo>
                    <a:pt x="37" y="7416"/>
                    <a:pt x="239" y="6861"/>
                    <a:pt x="569" y="6406"/>
                  </a:cubicBezTo>
                  <a:cubicBezTo>
                    <a:pt x="900" y="5950"/>
                    <a:pt x="1341" y="5593"/>
                    <a:pt x="1892" y="5355"/>
                  </a:cubicBezTo>
                  <a:cubicBezTo>
                    <a:pt x="2424" y="5118"/>
                    <a:pt x="3031" y="4999"/>
                    <a:pt x="3692" y="4999"/>
                  </a:cubicBezTo>
                  <a:cubicBezTo>
                    <a:pt x="4427" y="4999"/>
                    <a:pt x="5088" y="5157"/>
                    <a:pt x="5639" y="5454"/>
                  </a:cubicBezTo>
                  <a:cubicBezTo>
                    <a:pt x="6190" y="5752"/>
                    <a:pt x="6631" y="6168"/>
                    <a:pt x="6924" y="6683"/>
                  </a:cubicBezTo>
                  <a:cubicBezTo>
                    <a:pt x="7218" y="7198"/>
                    <a:pt x="7365" y="7773"/>
                    <a:pt x="7365" y="8387"/>
                  </a:cubicBezTo>
                  <a:cubicBezTo>
                    <a:pt x="7365" y="8843"/>
                    <a:pt x="7255" y="9299"/>
                    <a:pt x="7053" y="9755"/>
                  </a:cubicBezTo>
                  <a:cubicBezTo>
                    <a:pt x="6851" y="10210"/>
                    <a:pt x="6557" y="10686"/>
                    <a:pt x="6153" y="11181"/>
                  </a:cubicBezTo>
                  <a:cubicBezTo>
                    <a:pt x="5878" y="11538"/>
                    <a:pt x="5565" y="11915"/>
                    <a:pt x="5235" y="12271"/>
                  </a:cubicBezTo>
                  <a:cubicBezTo>
                    <a:pt x="4904" y="12628"/>
                    <a:pt x="4427" y="13123"/>
                    <a:pt x="3820" y="13758"/>
                  </a:cubicBezTo>
                  <a:lnTo>
                    <a:pt x="3692" y="13896"/>
                  </a:lnTo>
                  <a:lnTo>
                    <a:pt x="7200" y="13896"/>
                  </a:lnTo>
                  <a:cubicBezTo>
                    <a:pt x="7273" y="13896"/>
                    <a:pt x="7329" y="13956"/>
                    <a:pt x="7329" y="14035"/>
                  </a:cubicBezTo>
                  <a:cubicBezTo>
                    <a:pt x="7329" y="14114"/>
                    <a:pt x="7273" y="14174"/>
                    <a:pt x="7200" y="14174"/>
                  </a:cubicBezTo>
                  <a:lnTo>
                    <a:pt x="3490" y="14174"/>
                  </a:lnTo>
                  <a:cubicBezTo>
                    <a:pt x="3416" y="14174"/>
                    <a:pt x="3343" y="14134"/>
                    <a:pt x="3306" y="14055"/>
                  </a:cubicBezTo>
                  <a:cubicBezTo>
                    <a:pt x="3269" y="13976"/>
                    <a:pt x="3288" y="13896"/>
                    <a:pt x="3343" y="13817"/>
                  </a:cubicBezTo>
                  <a:lnTo>
                    <a:pt x="3637" y="13520"/>
                  </a:lnTo>
                  <a:cubicBezTo>
                    <a:pt x="4243" y="12886"/>
                    <a:pt x="4702" y="12410"/>
                    <a:pt x="5051" y="12053"/>
                  </a:cubicBezTo>
                  <a:cubicBezTo>
                    <a:pt x="5382" y="11697"/>
                    <a:pt x="5694" y="11340"/>
                    <a:pt x="5951" y="10983"/>
                  </a:cubicBezTo>
                  <a:cubicBezTo>
                    <a:pt x="6337" y="10508"/>
                    <a:pt x="6612" y="10052"/>
                    <a:pt x="6814" y="9616"/>
                  </a:cubicBezTo>
                  <a:cubicBezTo>
                    <a:pt x="6998" y="9200"/>
                    <a:pt x="7090" y="8784"/>
                    <a:pt x="7090" y="8387"/>
                  </a:cubicBezTo>
                  <a:cubicBezTo>
                    <a:pt x="7090" y="7832"/>
                    <a:pt x="6961" y="7297"/>
                    <a:pt x="6686" y="6842"/>
                  </a:cubicBezTo>
                  <a:cubicBezTo>
                    <a:pt x="6410" y="6386"/>
                    <a:pt x="6025" y="6009"/>
                    <a:pt x="5510" y="5732"/>
                  </a:cubicBezTo>
                  <a:cubicBezTo>
                    <a:pt x="4996" y="5454"/>
                    <a:pt x="4390" y="5316"/>
                    <a:pt x="3692" y="5316"/>
                  </a:cubicBezTo>
                  <a:cubicBezTo>
                    <a:pt x="3067" y="5316"/>
                    <a:pt x="2498" y="5435"/>
                    <a:pt x="2002" y="5653"/>
                  </a:cubicBezTo>
                  <a:cubicBezTo>
                    <a:pt x="1506" y="5871"/>
                    <a:pt x="1102" y="6207"/>
                    <a:pt x="790" y="6624"/>
                  </a:cubicBezTo>
                  <a:cubicBezTo>
                    <a:pt x="496" y="7040"/>
                    <a:pt x="312" y="7535"/>
                    <a:pt x="276" y="8070"/>
                  </a:cubicBezTo>
                  <a:lnTo>
                    <a:pt x="276" y="8843"/>
                  </a:lnTo>
                  <a:cubicBezTo>
                    <a:pt x="276" y="8863"/>
                    <a:pt x="276" y="8863"/>
                    <a:pt x="294" y="8863"/>
                  </a:cubicBezTo>
                  <a:cubicBezTo>
                    <a:pt x="294" y="8863"/>
                    <a:pt x="312" y="8883"/>
                    <a:pt x="312" y="8883"/>
                  </a:cubicBezTo>
                  <a:lnTo>
                    <a:pt x="2406" y="8883"/>
                  </a:lnTo>
                  <a:cubicBezTo>
                    <a:pt x="2425" y="8883"/>
                    <a:pt x="2425" y="8883"/>
                    <a:pt x="2425" y="8863"/>
                  </a:cubicBezTo>
                  <a:cubicBezTo>
                    <a:pt x="2425" y="8863"/>
                    <a:pt x="2443" y="8843"/>
                    <a:pt x="2443" y="8843"/>
                  </a:cubicBezTo>
                  <a:lnTo>
                    <a:pt x="2443" y="8467"/>
                  </a:lnTo>
                  <a:cubicBezTo>
                    <a:pt x="2443" y="8110"/>
                    <a:pt x="2553" y="7793"/>
                    <a:pt x="2792" y="7575"/>
                  </a:cubicBezTo>
                  <a:cubicBezTo>
                    <a:pt x="3012" y="7357"/>
                    <a:pt x="3325" y="7238"/>
                    <a:pt x="3692" y="7238"/>
                  </a:cubicBezTo>
                  <a:cubicBezTo>
                    <a:pt x="4059" y="7238"/>
                    <a:pt x="4353" y="7357"/>
                    <a:pt x="4592" y="7575"/>
                  </a:cubicBezTo>
                  <a:cubicBezTo>
                    <a:pt x="4831" y="7793"/>
                    <a:pt x="4959" y="8090"/>
                    <a:pt x="4959" y="8447"/>
                  </a:cubicBezTo>
                  <a:cubicBezTo>
                    <a:pt x="4959" y="8942"/>
                    <a:pt x="4518" y="9675"/>
                    <a:pt x="3600" y="10706"/>
                  </a:cubicBezTo>
                  <a:lnTo>
                    <a:pt x="2737" y="11697"/>
                  </a:lnTo>
                  <a:cubicBezTo>
                    <a:pt x="1782" y="12787"/>
                    <a:pt x="992" y="13639"/>
                    <a:pt x="422" y="14233"/>
                  </a:cubicBezTo>
                  <a:cubicBezTo>
                    <a:pt x="386" y="14273"/>
                    <a:pt x="386" y="14312"/>
                    <a:pt x="386" y="14352"/>
                  </a:cubicBezTo>
                  <a:lnTo>
                    <a:pt x="386" y="16096"/>
                  </a:lnTo>
                  <a:cubicBezTo>
                    <a:pt x="386" y="16116"/>
                    <a:pt x="386" y="16116"/>
                    <a:pt x="404" y="16116"/>
                  </a:cubicBezTo>
                  <a:cubicBezTo>
                    <a:pt x="404" y="16116"/>
                    <a:pt x="422" y="16136"/>
                    <a:pt x="422" y="16136"/>
                  </a:cubicBezTo>
                  <a:lnTo>
                    <a:pt x="3802" y="16136"/>
                  </a:lnTo>
                  <a:lnTo>
                    <a:pt x="3802" y="16136"/>
                  </a:lnTo>
                  <a:cubicBezTo>
                    <a:pt x="3820" y="16136"/>
                    <a:pt x="3857" y="16136"/>
                    <a:pt x="3876" y="16155"/>
                  </a:cubicBezTo>
                  <a:lnTo>
                    <a:pt x="11590" y="20951"/>
                  </a:lnTo>
                  <a:cubicBezTo>
                    <a:pt x="12251" y="21367"/>
                    <a:pt x="13059" y="21367"/>
                    <a:pt x="13720" y="20951"/>
                  </a:cubicBezTo>
                  <a:lnTo>
                    <a:pt x="20296" y="16849"/>
                  </a:lnTo>
                  <a:cubicBezTo>
                    <a:pt x="20957" y="16433"/>
                    <a:pt x="21361" y="15680"/>
                    <a:pt x="21361" y="14867"/>
                  </a:cubicBezTo>
                  <a:lnTo>
                    <a:pt x="21361" y="6663"/>
                  </a:lnTo>
                  <a:cubicBezTo>
                    <a:pt x="21361" y="5851"/>
                    <a:pt x="20957" y="5078"/>
                    <a:pt x="20296" y="4682"/>
                  </a:cubicBezTo>
                  <a:lnTo>
                    <a:pt x="13720" y="580"/>
                  </a:lnTo>
                  <a:cubicBezTo>
                    <a:pt x="13078" y="183"/>
                    <a:pt x="12269" y="163"/>
                    <a:pt x="11608" y="580"/>
                  </a:cubicBezTo>
                  <a:cubicBezTo>
                    <a:pt x="11608" y="580"/>
                    <a:pt x="11590" y="580"/>
                    <a:pt x="11590" y="599"/>
                  </a:cubicBezTo>
                  <a:lnTo>
                    <a:pt x="5786" y="3968"/>
                  </a:lnTo>
                  <a:cubicBezTo>
                    <a:pt x="5712" y="4008"/>
                    <a:pt x="5639" y="3988"/>
                    <a:pt x="5602" y="3909"/>
                  </a:cubicBezTo>
                  <a:cubicBezTo>
                    <a:pt x="5565" y="3829"/>
                    <a:pt x="5584" y="3750"/>
                    <a:pt x="5657" y="3711"/>
                  </a:cubicBezTo>
                  <a:lnTo>
                    <a:pt x="11443" y="342"/>
                  </a:lnTo>
                  <a:cubicBezTo>
                    <a:pt x="11443" y="342"/>
                    <a:pt x="11443" y="342"/>
                    <a:pt x="11443" y="342"/>
                  </a:cubicBezTo>
                  <a:cubicBezTo>
                    <a:pt x="12178" y="-114"/>
                    <a:pt x="13096" y="-114"/>
                    <a:pt x="13831" y="342"/>
                  </a:cubicBezTo>
                  <a:lnTo>
                    <a:pt x="20406" y="4444"/>
                  </a:lnTo>
                  <a:cubicBezTo>
                    <a:pt x="21141" y="4900"/>
                    <a:pt x="21600" y="5772"/>
                    <a:pt x="21600" y="6683"/>
                  </a:cubicBezTo>
                  <a:lnTo>
                    <a:pt x="21600" y="14887"/>
                  </a:lnTo>
                  <a:cubicBezTo>
                    <a:pt x="21600" y="15799"/>
                    <a:pt x="21141" y="16671"/>
                    <a:pt x="20406" y="17126"/>
                  </a:cubicBezTo>
                  <a:lnTo>
                    <a:pt x="13831" y="21228"/>
                  </a:lnTo>
                  <a:cubicBezTo>
                    <a:pt x="13427" y="21367"/>
                    <a:pt x="13004" y="21486"/>
                    <a:pt x="12600" y="21486"/>
                  </a:cubicBezTo>
                  <a:close/>
                </a:path>
              </a:pathLst>
            </a:custGeom>
            <a:solidFill>
              <a:srgbClr val="2ABBC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CuadroTexto 11">
              <a:extLst>
                <a:ext uri="{FF2B5EF4-FFF2-40B4-BE49-F238E27FC236}">
                  <a16:creationId xmlns:a16="http://schemas.microsoft.com/office/drawing/2014/main" id="{8728E77A-652E-ACD7-CEE2-16DFC15752FB}"/>
                </a:ext>
              </a:extLst>
            </p:cNvPr>
            <p:cNvSpPr txBox="1"/>
            <p:nvPr/>
          </p:nvSpPr>
          <p:spPr>
            <a:xfrm>
              <a:off x="5432797" y="1830187"/>
              <a:ext cx="1946202" cy="1236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start building an international collaborative network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8E0E46E-9764-36D3-32EF-8A05B7552836}"/>
              </a:ext>
            </a:extLst>
          </p:cNvPr>
          <p:cNvGrpSpPr/>
          <p:nvPr/>
        </p:nvGrpSpPr>
        <p:grpSpPr>
          <a:xfrm>
            <a:off x="5344185" y="812225"/>
            <a:ext cx="3279501" cy="3029163"/>
            <a:chOff x="7840894" y="1218156"/>
            <a:chExt cx="2803731" cy="2589711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DD09EFDC-9DCD-D455-8895-6F8E00507C13}"/>
                </a:ext>
              </a:extLst>
            </p:cNvPr>
            <p:cNvSpPr/>
            <p:nvPr/>
          </p:nvSpPr>
          <p:spPr>
            <a:xfrm>
              <a:off x="7840894" y="1218156"/>
              <a:ext cx="2796148" cy="2589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6" extrusionOk="0">
                  <a:moveTo>
                    <a:pt x="12611" y="21486"/>
                  </a:moveTo>
                  <a:cubicBezTo>
                    <a:pt x="12188" y="21486"/>
                    <a:pt x="11784" y="21368"/>
                    <a:pt x="11416" y="21150"/>
                  </a:cubicBezTo>
                  <a:lnTo>
                    <a:pt x="3989" y="16550"/>
                  </a:lnTo>
                  <a:cubicBezTo>
                    <a:pt x="3291" y="16550"/>
                    <a:pt x="2261" y="16333"/>
                    <a:pt x="1618" y="15898"/>
                  </a:cubicBezTo>
                  <a:cubicBezTo>
                    <a:pt x="1011" y="15484"/>
                    <a:pt x="570" y="14911"/>
                    <a:pt x="294" y="14200"/>
                  </a:cubicBezTo>
                  <a:cubicBezTo>
                    <a:pt x="129" y="13766"/>
                    <a:pt x="37" y="13292"/>
                    <a:pt x="0" y="12779"/>
                  </a:cubicBezTo>
                  <a:cubicBezTo>
                    <a:pt x="0" y="12562"/>
                    <a:pt x="110" y="12443"/>
                    <a:pt x="313" y="12443"/>
                  </a:cubicBezTo>
                  <a:lnTo>
                    <a:pt x="2408" y="12443"/>
                  </a:lnTo>
                  <a:cubicBezTo>
                    <a:pt x="2592" y="12443"/>
                    <a:pt x="2721" y="12562"/>
                    <a:pt x="2739" y="12759"/>
                  </a:cubicBezTo>
                  <a:cubicBezTo>
                    <a:pt x="2757" y="12996"/>
                    <a:pt x="2813" y="13233"/>
                    <a:pt x="2905" y="13470"/>
                  </a:cubicBezTo>
                  <a:cubicBezTo>
                    <a:pt x="2978" y="13648"/>
                    <a:pt x="3070" y="13786"/>
                    <a:pt x="3199" y="13885"/>
                  </a:cubicBezTo>
                  <a:cubicBezTo>
                    <a:pt x="3327" y="13983"/>
                    <a:pt x="3493" y="14023"/>
                    <a:pt x="3677" y="14023"/>
                  </a:cubicBezTo>
                  <a:cubicBezTo>
                    <a:pt x="4026" y="14023"/>
                    <a:pt x="4302" y="13845"/>
                    <a:pt x="4467" y="13509"/>
                  </a:cubicBezTo>
                  <a:cubicBezTo>
                    <a:pt x="4596" y="13272"/>
                    <a:pt x="4651" y="12957"/>
                    <a:pt x="4651" y="12542"/>
                  </a:cubicBezTo>
                  <a:cubicBezTo>
                    <a:pt x="4651" y="12147"/>
                    <a:pt x="4596" y="11811"/>
                    <a:pt x="4467" y="11515"/>
                  </a:cubicBezTo>
                  <a:cubicBezTo>
                    <a:pt x="4302" y="11180"/>
                    <a:pt x="4026" y="11022"/>
                    <a:pt x="3658" y="11022"/>
                  </a:cubicBezTo>
                  <a:cubicBezTo>
                    <a:pt x="3566" y="11022"/>
                    <a:pt x="3474" y="11061"/>
                    <a:pt x="3364" y="11120"/>
                  </a:cubicBezTo>
                  <a:cubicBezTo>
                    <a:pt x="3235" y="11199"/>
                    <a:pt x="3070" y="11318"/>
                    <a:pt x="2868" y="11456"/>
                  </a:cubicBezTo>
                  <a:cubicBezTo>
                    <a:pt x="2794" y="11515"/>
                    <a:pt x="2721" y="11535"/>
                    <a:pt x="2666" y="11535"/>
                  </a:cubicBezTo>
                  <a:cubicBezTo>
                    <a:pt x="2555" y="11535"/>
                    <a:pt x="2463" y="11476"/>
                    <a:pt x="2427" y="11377"/>
                  </a:cubicBezTo>
                  <a:lnTo>
                    <a:pt x="1397" y="9817"/>
                  </a:lnTo>
                  <a:cubicBezTo>
                    <a:pt x="1342" y="9738"/>
                    <a:pt x="1324" y="9659"/>
                    <a:pt x="1324" y="9600"/>
                  </a:cubicBezTo>
                  <a:cubicBezTo>
                    <a:pt x="1324" y="9482"/>
                    <a:pt x="1379" y="9403"/>
                    <a:pt x="1452" y="9343"/>
                  </a:cubicBezTo>
                  <a:lnTo>
                    <a:pt x="3474" y="7685"/>
                  </a:lnTo>
                  <a:lnTo>
                    <a:pt x="551" y="7685"/>
                  </a:lnTo>
                  <a:cubicBezTo>
                    <a:pt x="460" y="7685"/>
                    <a:pt x="386" y="7645"/>
                    <a:pt x="331" y="7586"/>
                  </a:cubicBezTo>
                  <a:cubicBezTo>
                    <a:pt x="276" y="7527"/>
                    <a:pt x="239" y="7448"/>
                    <a:pt x="239" y="7349"/>
                  </a:cubicBezTo>
                  <a:lnTo>
                    <a:pt x="239" y="5493"/>
                  </a:lnTo>
                  <a:cubicBezTo>
                    <a:pt x="239" y="5395"/>
                    <a:pt x="276" y="5316"/>
                    <a:pt x="331" y="5256"/>
                  </a:cubicBezTo>
                  <a:cubicBezTo>
                    <a:pt x="386" y="5197"/>
                    <a:pt x="460" y="5158"/>
                    <a:pt x="551" y="5158"/>
                  </a:cubicBezTo>
                  <a:lnTo>
                    <a:pt x="6894" y="5158"/>
                  </a:lnTo>
                  <a:cubicBezTo>
                    <a:pt x="6986" y="5158"/>
                    <a:pt x="7059" y="5197"/>
                    <a:pt x="7114" y="5256"/>
                  </a:cubicBezTo>
                  <a:cubicBezTo>
                    <a:pt x="7169" y="5316"/>
                    <a:pt x="7206" y="5395"/>
                    <a:pt x="7206" y="5493"/>
                  </a:cubicBezTo>
                  <a:lnTo>
                    <a:pt x="7206" y="7566"/>
                  </a:lnTo>
                  <a:cubicBezTo>
                    <a:pt x="7206" y="7705"/>
                    <a:pt x="7151" y="7823"/>
                    <a:pt x="7059" y="7922"/>
                  </a:cubicBezTo>
                  <a:lnTo>
                    <a:pt x="5294" y="9403"/>
                  </a:lnTo>
                  <a:cubicBezTo>
                    <a:pt x="5239" y="9462"/>
                    <a:pt x="5147" y="9442"/>
                    <a:pt x="5110" y="9383"/>
                  </a:cubicBezTo>
                  <a:cubicBezTo>
                    <a:pt x="5055" y="9324"/>
                    <a:pt x="5074" y="9225"/>
                    <a:pt x="5129" y="9185"/>
                  </a:cubicBezTo>
                  <a:lnTo>
                    <a:pt x="6894" y="7705"/>
                  </a:lnTo>
                  <a:cubicBezTo>
                    <a:pt x="6930" y="7665"/>
                    <a:pt x="6949" y="7645"/>
                    <a:pt x="6949" y="7586"/>
                  </a:cubicBezTo>
                  <a:lnTo>
                    <a:pt x="6949" y="5493"/>
                  </a:lnTo>
                  <a:cubicBezTo>
                    <a:pt x="6949" y="5474"/>
                    <a:pt x="6949" y="5474"/>
                    <a:pt x="6930" y="5474"/>
                  </a:cubicBezTo>
                  <a:cubicBezTo>
                    <a:pt x="6930" y="5474"/>
                    <a:pt x="6912" y="5454"/>
                    <a:pt x="6912" y="5454"/>
                  </a:cubicBezTo>
                  <a:lnTo>
                    <a:pt x="570" y="5454"/>
                  </a:lnTo>
                  <a:cubicBezTo>
                    <a:pt x="552" y="5454"/>
                    <a:pt x="552" y="5454"/>
                    <a:pt x="552" y="5474"/>
                  </a:cubicBezTo>
                  <a:cubicBezTo>
                    <a:pt x="552" y="5474"/>
                    <a:pt x="533" y="5493"/>
                    <a:pt x="533" y="5493"/>
                  </a:cubicBezTo>
                  <a:lnTo>
                    <a:pt x="533" y="7330"/>
                  </a:lnTo>
                  <a:cubicBezTo>
                    <a:pt x="533" y="7349"/>
                    <a:pt x="533" y="7349"/>
                    <a:pt x="552" y="7349"/>
                  </a:cubicBezTo>
                  <a:cubicBezTo>
                    <a:pt x="552" y="7349"/>
                    <a:pt x="570" y="7369"/>
                    <a:pt x="588" y="7369"/>
                  </a:cubicBezTo>
                  <a:lnTo>
                    <a:pt x="3769" y="7369"/>
                  </a:lnTo>
                  <a:cubicBezTo>
                    <a:pt x="3879" y="7369"/>
                    <a:pt x="3934" y="7448"/>
                    <a:pt x="3952" y="7507"/>
                  </a:cubicBezTo>
                  <a:cubicBezTo>
                    <a:pt x="3971" y="7586"/>
                    <a:pt x="3952" y="7645"/>
                    <a:pt x="3897" y="7705"/>
                  </a:cubicBezTo>
                  <a:cubicBezTo>
                    <a:pt x="3897" y="7705"/>
                    <a:pt x="3897" y="7705"/>
                    <a:pt x="3879" y="7724"/>
                  </a:cubicBezTo>
                  <a:lnTo>
                    <a:pt x="1636" y="9561"/>
                  </a:lnTo>
                  <a:cubicBezTo>
                    <a:pt x="1636" y="9561"/>
                    <a:pt x="1636" y="9561"/>
                    <a:pt x="1618" y="9561"/>
                  </a:cubicBezTo>
                  <a:lnTo>
                    <a:pt x="1618" y="9580"/>
                  </a:lnTo>
                  <a:cubicBezTo>
                    <a:pt x="1618" y="9580"/>
                    <a:pt x="1618" y="9600"/>
                    <a:pt x="1636" y="9640"/>
                  </a:cubicBezTo>
                  <a:lnTo>
                    <a:pt x="2666" y="11199"/>
                  </a:lnTo>
                  <a:cubicBezTo>
                    <a:pt x="2666" y="11199"/>
                    <a:pt x="2666" y="11219"/>
                    <a:pt x="2684" y="11219"/>
                  </a:cubicBezTo>
                  <a:cubicBezTo>
                    <a:pt x="2684" y="11219"/>
                    <a:pt x="2684" y="11239"/>
                    <a:pt x="2684" y="11239"/>
                  </a:cubicBezTo>
                  <a:cubicBezTo>
                    <a:pt x="2684" y="11239"/>
                    <a:pt x="2702" y="11239"/>
                    <a:pt x="2739" y="11219"/>
                  </a:cubicBezTo>
                  <a:cubicBezTo>
                    <a:pt x="2941" y="11061"/>
                    <a:pt x="3107" y="10943"/>
                    <a:pt x="3254" y="10864"/>
                  </a:cubicBezTo>
                  <a:cubicBezTo>
                    <a:pt x="3401" y="10765"/>
                    <a:pt x="3548" y="10725"/>
                    <a:pt x="3677" y="10725"/>
                  </a:cubicBezTo>
                  <a:cubicBezTo>
                    <a:pt x="4136" y="10725"/>
                    <a:pt x="4504" y="10943"/>
                    <a:pt x="4724" y="11377"/>
                  </a:cubicBezTo>
                  <a:cubicBezTo>
                    <a:pt x="4871" y="11713"/>
                    <a:pt x="4945" y="12108"/>
                    <a:pt x="4945" y="12542"/>
                  </a:cubicBezTo>
                  <a:cubicBezTo>
                    <a:pt x="4945" y="12996"/>
                    <a:pt x="4871" y="13371"/>
                    <a:pt x="4724" y="13648"/>
                  </a:cubicBezTo>
                  <a:cubicBezTo>
                    <a:pt x="4504" y="14082"/>
                    <a:pt x="4155" y="14319"/>
                    <a:pt x="3695" y="14319"/>
                  </a:cubicBezTo>
                  <a:cubicBezTo>
                    <a:pt x="3456" y="14319"/>
                    <a:pt x="3235" y="14260"/>
                    <a:pt x="3070" y="14121"/>
                  </a:cubicBezTo>
                  <a:cubicBezTo>
                    <a:pt x="2886" y="14003"/>
                    <a:pt x="2757" y="13806"/>
                    <a:pt x="2666" y="13569"/>
                  </a:cubicBezTo>
                  <a:cubicBezTo>
                    <a:pt x="2574" y="13312"/>
                    <a:pt x="2500" y="13055"/>
                    <a:pt x="2482" y="12779"/>
                  </a:cubicBezTo>
                  <a:cubicBezTo>
                    <a:pt x="2482" y="12739"/>
                    <a:pt x="2482" y="12720"/>
                    <a:pt x="2427" y="12720"/>
                  </a:cubicBezTo>
                  <a:lnTo>
                    <a:pt x="331" y="12720"/>
                  </a:lnTo>
                  <a:cubicBezTo>
                    <a:pt x="313" y="12720"/>
                    <a:pt x="294" y="12720"/>
                    <a:pt x="294" y="12720"/>
                  </a:cubicBezTo>
                  <a:cubicBezTo>
                    <a:pt x="294" y="12720"/>
                    <a:pt x="294" y="12720"/>
                    <a:pt x="294" y="12720"/>
                  </a:cubicBezTo>
                  <a:cubicBezTo>
                    <a:pt x="294" y="12720"/>
                    <a:pt x="294" y="12739"/>
                    <a:pt x="294" y="12759"/>
                  </a:cubicBezTo>
                  <a:cubicBezTo>
                    <a:pt x="331" y="13233"/>
                    <a:pt x="404" y="13687"/>
                    <a:pt x="570" y="14082"/>
                  </a:cubicBezTo>
                  <a:cubicBezTo>
                    <a:pt x="827" y="14734"/>
                    <a:pt x="1232" y="15267"/>
                    <a:pt x="1783" y="15642"/>
                  </a:cubicBezTo>
                  <a:cubicBezTo>
                    <a:pt x="2371" y="16037"/>
                    <a:pt x="3364" y="16254"/>
                    <a:pt x="4044" y="16254"/>
                  </a:cubicBezTo>
                  <a:cubicBezTo>
                    <a:pt x="4063" y="16254"/>
                    <a:pt x="4099" y="16254"/>
                    <a:pt x="4118" y="16274"/>
                  </a:cubicBezTo>
                  <a:lnTo>
                    <a:pt x="11563" y="20894"/>
                  </a:lnTo>
                  <a:cubicBezTo>
                    <a:pt x="12225" y="21308"/>
                    <a:pt x="13034" y="21308"/>
                    <a:pt x="13695" y="20894"/>
                  </a:cubicBezTo>
                  <a:lnTo>
                    <a:pt x="20276" y="16807"/>
                  </a:lnTo>
                  <a:cubicBezTo>
                    <a:pt x="20938" y="16392"/>
                    <a:pt x="21343" y="15642"/>
                    <a:pt x="21343" y="14832"/>
                  </a:cubicBezTo>
                  <a:lnTo>
                    <a:pt x="21343" y="6658"/>
                  </a:lnTo>
                  <a:cubicBezTo>
                    <a:pt x="21343" y="5849"/>
                    <a:pt x="20938" y="5079"/>
                    <a:pt x="20276" y="4684"/>
                  </a:cubicBezTo>
                  <a:lnTo>
                    <a:pt x="13695" y="597"/>
                  </a:lnTo>
                  <a:cubicBezTo>
                    <a:pt x="13034" y="182"/>
                    <a:pt x="12225" y="182"/>
                    <a:pt x="11563" y="597"/>
                  </a:cubicBezTo>
                  <a:lnTo>
                    <a:pt x="5846" y="3953"/>
                  </a:lnTo>
                  <a:cubicBezTo>
                    <a:pt x="5772" y="3993"/>
                    <a:pt x="5699" y="3973"/>
                    <a:pt x="5662" y="3894"/>
                  </a:cubicBezTo>
                  <a:cubicBezTo>
                    <a:pt x="5625" y="3815"/>
                    <a:pt x="5644" y="3736"/>
                    <a:pt x="5717" y="3697"/>
                  </a:cubicBezTo>
                  <a:lnTo>
                    <a:pt x="11434" y="340"/>
                  </a:lnTo>
                  <a:cubicBezTo>
                    <a:pt x="12170" y="-114"/>
                    <a:pt x="13089" y="-114"/>
                    <a:pt x="13824" y="340"/>
                  </a:cubicBezTo>
                  <a:lnTo>
                    <a:pt x="20405" y="4427"/>
                  </a:lnTo>
                  <a:cubicBezTo>
                    <a:pt x="21140" y="4881"/>
                    <a:pt x="21600" y="5750"/>
                    <a:pt x="21600" y="6658"/>
                  </a:cubicBezTo>
                  <a:lnTo>
                    <a:pt x="21600" y="14832"/>
                  </a:lnTo>
                  <a:cubicBezTo>
                    <a:pt x="21600" y="15740"/>
                    <a:pt x="21140" y="16609"/>
                    <a:pt x="20405" y="17063"/>
                  </a:cubicBezTo>
                  <a:lnTo>
                    <a:pt x="13806" y="21150"/>
                  </a:lnTo>
                  <a:cubicBezTo>
                    <a:pt x="13438" y="21368"/>
                    <a:pt x="13015" y="21486"/>
                    <a:pt x="12611" y="21486"/>
                  </a:cubicBezTo>
                  <a:close/>
                </a:path>
              </a:pathLst>
            </a:custGeom>
            <a:solidFill>
              <a:srgbClr val="41CBBE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2E274FB-4B37-8E6C-E804-FB74EB62694B}"/>
                </a:ext>
              </a:extLst>
            </p:cNvPr>
            <p:cNvSpPr txBox="1"/>
            <p:nvPr/>
          </p:nvSpPr>
          <p:spPr>
            <a:xfrm>
              <a:off x="8705164" y="1716374"/>
              <a:ext cx="1939461" cy="1526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acquire valuable clinical, scientific and “non-cognitive” skills 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333B7C7-1411-B31A-944B-06C54A5F342F}"/>
              </a:ext>
            </a:extLst>
          </p:cNvPr>
          <p:cNvGrpSpPr/>
          <p:nvPr/>
        </p:nvGrpSpPr>
        <p:grpSpPr>
          <a:xfrm>
            <a:off x="7448578" y="3285124"/>
            <a:ext cx="3476873" cy="3018032"/>
            <a:chOff x="2872944" y="3543778"/>
            <a:chExt cx="2927037" cy="2592030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B407636-8DE3-3626-11F7-F730C2D094F0}"/>
                </a:ext>
              </a:extLst>
            </p:cNvPr>
            <p:cNvSpPr txBox="1"/>
            <p:nvPr/>
          </p:nvSpPr>
          <p:spPr>
            <a:xfrm>
              <a:off x="3667622" y="4218610"/>
              <a:ext cx="2077042" cy="951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work together and participate in a review paper</a:t>
              </a:r>
              <a:endParaRPr lang="en-GB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: Shape 25">
              <a:extLst>
                <a:ext uri="{FF2B5EF4-FFF2-40B4-BE49-F238E27FC236}">
                  <a16:creationId xmlns:a16="http://schemas.microsoft.com/office/drawing/2014/main" id="{9D354C6A-A495-6465-24FD-92986CED5F42}"/>
                </a:ext>
              </a:extLst>
            </p:cNvPr>
            <p:cNvSpPr/>
            <p:nvPr/>
          </p:nvSpPr>
          <p:spPr>
            <a:xfrm>
              <a:off x="2872944" y="3543778"/>
              <a:ext cx="2927037" cy="2592030"/>
            </a:xfrm>
            <a:custGeom>
              <a:avLst/>
              <a:gdLst>
                <a:gd name="connsiteX0" fmla="*/ 406966 w 2927037"/>
                <a:gd name="connsiteY0" fmla="*/ 1076455 h 2592030"/>
                <a:gd name="connsiteX1" fmla="*/ 233244 w 2927037"/>
                <a:gd name="connsiteY1" fmla="*/ 1335840 h 2592030"/>
                <a:gd name="connsiteX2" fmla="*/ 406966 w 2927037"/>
                <a:gd name="connsiteY2" fmla="*/ 1335840 h 2592030"/>
                <a:gd name="connsiteX3" fmla="*/ 425992 w 2927037"/>
                <a:gd name="connsiteY3" fmla="*/ 1000314 h 2592030"/>
                <a:gd name="connsiteX4" fmla="*/ 437893 w 2927037"/>
                <a:gd name="connsiteY4" fmla="*/ 1016971 h 2592030"/>
                <a:gd name="connsiteX5" fmla="*/ 437893 w 2927037"/>
                <a:gd name="connsiteY5" fmla="*/ 1352497 h 2592030"/>
                <a:gd name="connsiteX6" fmla="*/ 423617 w 2927037"/>
                <a:gd name="connsiteY6" fmla="*/ 1371541 h 2592030"/>
                <a:gd name="connsiteX7" fmla="*/ 199930 w 2927037"/>
                <a:gd name="connsiteY7" fmla="*/ 1371541 h 2592030"/>
                <a:gd name="connsiteX8" fmla="*/ 183267 w 2927037"/>
                <a:gd name="connsiteY8" fmla="*/ 1362028 h 2592030"/>
                <a:gd name="connsiteX9" fmla="*/ 183267 w 2927037"/>
                <a:gd name="connsiteY9" fmla="*/ 1342984 h 2592030"/>
                <a:gd name="connsiteX10" fmla="*/ 406966 w 2927037"/>
                <a:gd name="connsiteY10" fmla="*/ 1007440 h 2592030"/>
                <a:gd name="connsiteX11" fmla="*/ 425992 w 2927037"/>
                <a:gd name="connsiteY11" fmla="*/ 1000314 h 2592030"/>
                <a:gd name="connsiteX12" fmla="*/ 1765725 w 2927037"/>
                <a:gd name="connsiteY12" fmla="*/ 0 h 2592030"/>
                <a:gd name="connsiteX13" fmla="*/ 1920462 w 2927037"/>
                <a:gd name="connsiteY13" fmla="*/ 41076 h 2592030"/>
                <a:gd name="connsiteX14" fmla="*/ 2772419 w 2927037"/>
                <a:gd name="connsiteY14" fmla="*/ 533630 h 2592030"/>
                <a:gd name="connsiteX15" fmla="*/ 2927037 w 2927037"/>
                <a:gd name="connsiteY15" fmla="*/ 802526 h 2592030"/>
                <a:gd name="connsiteX16" fmla="*/ 2927037 w 2927037"/>
                <a:gd name="connsiteY16" fmla="*/ 1787755 h 2592030"/>
                <a:gd name="connsiteX17" fmla="*/ 2772419 w 2927037"/>
                <a:gd name="connsiteY17" fmla="*/ 2056651 h 2592030"/>
                <a:gd name="connsiteX18" fmla="*/ 1920462 w 2927037"/>
                <a:gd name="connsiteY18" fmla="*/ 2549205 h 2592030"/>
                <a:gd name="connsiteX19" fmla="*/ 1768147 w 2927037"/>
                <a:gd name="connsiteY19" fmla="*/ 2592030 h 2592030"/>
                <a:gd name="connsiteX20" fmla="*/ 1613394 w 2927037"/>
                <a:gd name="connsiteY20" fmla="*/ 2551617 h 2592030"/>
                <a:gd name="connsiteX21" fmla="*/ 485400 w 2927037"/>
                <a:gd name="connsiteY21" fmla="*/ 1901876 h 2592030"/>
                <a:gd name="connsiteX22" fmla="*/ 468868 w 2927037"/>
                <a:gd name="connsiteY22" fmla="*/ 1885228 h 2592030"/>
                <a:gd name="connsiteX23" fmla="*/ 468868 w 2927037"/>
                <a:gd name="connsiteY23" fmla="*/ 1597392 h 2592030"/>
                <a:gd name="connsiteX24" fmla="*/ 16668 w 2927037"/>
                <a:gd name="connsiteY24" fmla="*/ 1597392 h 2592030"/>
                <a:gd name="connsiteX25" fmla="*/ 0 w 2927037"/>
                <a:gd name="connsiteY25" fmla="*/ 1580624 h 2592030"/>
                <a:gd name="connsiteX26" fmla="*/ 0 w 2927037"/>
                <a:gd name="connsiteY26" fmla="*/ 1335613 h 2592030"/>
                <a:gd name="connsiteX27" fmla="*/ 2439 w 2927037"/>
                <a:gd name="connsiteY27" fmla="*/ 1326083 h 2592030"/>
                <a:gd name="connsiteX28" fmla="*/ 473611 w 2927037"/>
                <a:gd name="connsiteY28" fmla="*/ 633516 h 2592030"/>
                <a:gd name="connsiteX29" fmla="*/ 487840 w 2927037"/>
                <a:gd name="connsiteY29" fmla="*/ 626398 h 2592030"/>
                <a:gd name="connsiteX30" fmla="*/ 811440 w 2927037"/>
                <a:gd name="connsiteY30" fmla="*/ 626398 h 2592030"/>
                <a:gd name="connsiteX31" fmla="*/ 828108 w 2927037"/>
                <a:gd name="connsiteY31" fmla="*/ 643046 h 2592030"/>
                <a:gd name="connsiteX32" fmla="*/ 828108 w 2927037"/>
                <a:gd name="connsiteY32" fmla="*/ 1335613 h 2592030"/>
                <a:gd name="connsiteX33" fmla="*/ 968497 w 2927037"/>
                <a:gd name="connsiteY33" fmla="*/ 1335613 h 2592030"/>
                <a:gd name="connsiteX34" fmla="*/ 985165 w 2927037"/>
                <a:gd name="connsiteY34" fmla="*/ 1352261 h 2592030"/>
                <a:gd name="connsiteX35" fmla="*/ 968497 w 2927037"/>
                <a:gd name="connsiteY35" fmla="*/ 1368909 h 2592030"/>
                <a:gd name="connsiteX36" fmla="*/ 809136 w 2927037"/>
                <a:gd name="connsiteY36" fmla="*/ 1368909 h 2592030"/>
                <a:gd name="connsiteX37" fmla="*/ 792468 w 2927037"/>
                <a:gd name="connsiteY37" fmla="*/ 1352261 h 2592030"/>
                <a:gd name="connsiteX38" fmla="*/ 792468 w 2927037"/>
                <a:gd name="connsiteY38" fmla="*/ 659694 h 2592030"/>
                <a:gd name="connsiteX39" fmla="*/ 497325 w 2927037"/>
                <a:gd name="connsiteY39" fmla="*/ 659694 h 2592030"/>
                <a:gd name="connsiteX40" fmla="*/ 33336 w 2927037"/>
                <a:gd name="connsiteY40" fmla="*/ 1337905 h 2592030"/>
                <a:gd name="connsiteX41" fmla="*/ 33336 w 2927037"/>
                <a:gd name="connsiteY41" fmla="*/ 1559271 h 2592030"/>
                <a:gd name="connsiteX42" fmla="*/ 485400 w 2927037"/>
                <a:gd name="connsiteY42" fmla="*/ 1559271 h 2592030"/>
                <a:gd name="connsiteX43" fmla="*/ 502068 w 2927037"/>
                <a:gd name="connsiteY43" fmla="*/ 1575919 h 2592030"/>
                <a:gd name="connsiteX44" fmla="*/ 502068 w 2927037"/>
                <a:gd name="connsiteY44" fmla="*/ 1868580 h 2592030"/>
                <a:gd name="connsiteX45" fmla="*/ 1630062 w 2927037"/>
                <a:gd name="connsiteY45" fmla="*/ 2518201 h 2592030"/>
                <a:gd name="connsiteX46" fmla="*/ 1906098 w 2927037"/>
                <a:gd name="connsiteY46" fmla="*/ 2518201 h 2592030"/>
                <a:gd name="connsiteX47" fmla="*/ 2758055 w 2927037"/>
                <a:gd name="connsiteY47" fmla="*/ 2025647 h 2592030"/>
                <a:gd name="connsiteX48" fmla="*/ 2896141 w 2927037"/>
                <a:gd name="connsiteY48" fmla="*/ 1787755 h 2592030"/>
                <a:gd name="connsiteX49" fmla="*/ 2896141 w 2927037"/>
                <a:gd name="connsiteY49" fmla="*/ 802526 h 2592030"/>
                <a:gd name="connsiteX50" fmla="*/ 2758055 w 2927037"/>
                <a:gd name="connsiteY50" fmla="*/ 564512 h 2592030"/>
                <a:gd name="connsiteX51" fmla="*/ 1906098 w 2927037"/>
                <a:gd name="connsiteY51" fmla="*/ 71958 h 2592030"/>
                <a:gd name="connsiteX52" fmla="*/ 1630062 w 2927037"/>
                <a:gd name="connsiteY52" fmla="*/ 71958 h 2592030"/>
                <a:gd name="connsiteX53" fmla="*/ 887597 w 2927037"/>
                <a:gd name="connsiteY53" fmla="*/ 476569 h 2592030"/>
                <a:gd name="connsiteX54" fmla="*/ 863883 w 2927037"/>
                <a:gd name="connsiteY54" fmla="*/ 469331 h 2592030"/>
                <a:gd name="connsiteX55" fmla="*/ 870929 w 2927037"/>
                <a:gd name="connsiteY55" fmla="*/ 445566 h 2592030"/>
                <a:gd name="connsiteX56" fmla="*/ 1611090 w 2927037"/>
                <a:gd name="connsiteY56" fmla="*/ 41076 h 2592030"/>
                <a:gd name="connsiteX57" fmla="*/ 1765725 w 2927037"/>
                <a:gd name="connsiteY57" fmla="*/ 0 h 259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927037" h="2592030">
                  <a:moveTo>
                    <a:pt x="406966" y="1076455"/>
                  </a:moveTo>
                  <a:lnTo>
                    <a:pt x="233244" y="1335840"/>
                  </a:lnTo>
                  <a:lnTo>
                    <a:pt x="406966" y="1335840"/>
                  </a:lnTo>
                  <a:close/>
                  <a:moveTo>
                    <a:pt x="425992" y="1000314"/>
                  </a:moveTo>
                  <a:cubicBezTo>
                    <a:pt x="433130" y="1002683"/>
                    <a:pt x="437893" y="1009827"/>
                    <a:pt x="437893" y="1016971"/>
                  </a:cubicBezTo>
                  <a:lnTo>
                    <a:pt x="437893" y="1352497"/>
                  </a:lnTo>
                  <a:cubicBezTo>
                    <a:pt x="442655" y="1364398"/>
                    <a:pt x="433142" y="1371541"/>
                    <a:pt x="423617" y="1371541"/>
                  </a:cubicBezTo>
                  <a:lnTo>
                    <a:pt x="199930" y="1371541"/>
                  </a:lnTo>
                  <a:cubicBezTo>
                    <a:pt x="192792" y="1371541"/>
                    <a:pt x="188029" y="1366785"/>
                    <a:pt x="183267" y="1362028"/>
                  </a:cubicBezTo>
                  <a:cubicBezTo>
                    <a:pt x="180891" y="1357271"/>
                    <a:pt x="180891" y="1350128"/>
                    <a:pt x="183267" y="1342984"/>
                  </a:cubicBezTo>
                  <a:lnTo>
                    <a:pt x="406966" y="1007440"/>
                  </a:lnTo>
                  <a:cubicBezTo>
                    <a:pt x="411716" y="1000314"/>
                    <a:pt x="418854" y="997927"/>
                    <a:pt x="425992" y="1000314"/>
                  </a:cubicBezTo>
                  <a:close/>
                  <a:moveTo>
                    <a:pt x="1765725" y="0"/>
                  </a:moveTo>
                  <a:cubicBezTo>
                    <a:pt x="1819269" y="0"/>
                    <a:pt x="1872830" y="13692"/>
                    <a:pt x="1920462" y="41076"/>
                  </a:cubicBezTo>
                  <a:lnTo>
                    <a:pt x="2772419" y="533630"/>
                  </a:lnTo>
                  <a:cubicBezTo>
                    <a:pt x="2867548" y="588398"/>
                    <a:pt x="2927037" y="693110"/>
                    <a:pt x="2927037" y="802526"/>
                  </a:cubicBezTo>
                  <a:lnTo>
                    <a:pt x="2927037" y="1787755"/>
                  </a:lnTo>
                  <a:cubicBezTo>
                    <a:pt x="2927037" y="1897171"/>
                    <a:pt x="2867548" y="2001882"/>
                    <a:pt x="2772419" y="2056651"/>
                  </a:cubicBezTo>
                  <a:lnTo>
                    <a:pt x="1920462" y="2549205"/>
                  </a:lnTo>
                  <a:cubicBezTo>
                    <a:pt x="1875201" y="2577795"/>
                    <a:pt x="1822894" y="2592030"/>
                    <a:pt x="1768147" y="2592030"/>
                  </a:cubicBezTo>
                  <a:cubicBezTo>
                    <a:pt x="1713401" y="2592030"/>
                    <a:pt x="1661094" y="2577795"/>
                    <a:pt x="1613394" y="2551617"/>
                  </a:cubicBezTo>
                  <a:lnTo>
                    <a:pt x="485400" y="1901876"/>
                  </a:lnTo>
                  <a:cubicBezTo>
                    <a:pt x="475915" y="1901876"/>
                    <a:pt x="468868" y="1894758"/>
                    <a:pt x="468868" y="1885228"/>
                  </a:cubicBezTo>
                  <a:lnTo>
                    <a:pt x="468868" y="1597392"/>
                  </a:lnTo>
                  <a:lnTo>
                    <a:pt x="16668" y="1597392"/>
                  </a:lnTo>
                  <a:cubicBezTo>
                    <a:pt x="7182" y="1597392"/>
                    <a:pt x="0" y="1590154"/>
                    <a:pt x="0" y="1580624"/>
                  </a:cubicBezTo>
                  <a:lnTo>
                    <a:pt x="0" y="1335613"/>
                  </a:lnTo>
                  <a:cubicBezTo>
                    <a:pt x="0" y="1333201"/>
                    <a:pt x="0" y="1328375"/>
                    <a:pt x="2439" y="1326083"/>
                  </a:cubicBezTo>
                  <a:lnTo>
                    <a:pt x="473611" y="633516"/>
                  </a:lnTo>
                  <a:cubicBezTo>
                    <a:pt x="475915" y="628811"/>
                    <a:pt x="483097" y="626398"/>
                    <a:pt x="487840" y="626398"/>
                  </a:cubicBezTo>
                  <a:lnTo>
                    <a:pt x="811440" y="626398"/>
                  </a:lnTo>
                  <a:cubicBezTo>
                    <a:pt x="821061" y="626398"/>
                    <a:pt x="828108" y="633516"/>
                    <a:pt x="828108" y="643046"/>
                  </a:cubicBezTo>
                  <a:lnTo>
                    <a:pt x="828108" y="1335613"/>
                  </a:lnTo>
                  <a:lnTo>
                    <a:pt x="968497" y="1335613"/>
                  </a:lnTo>
                  <a:cubicBezTo>
                    <a:pt x="978118" y="1335613"/>
                    <a:pt x="985165" y="1342731"/>
                    <a:pt x="985165" y="1352261"/>
                  </a:cubicBezTo>
                  <a:cubicBezTo>
                    <a:pt x="985165" y="1361791"/>
                    <a:pt x="978118" y="1368909"/>
                    <a:pt x="968497" y="1368909"/>
                  </a:cubicBezTo>
                  <a:lnTo>
                    <a:pt x="809136" y="1368909"/>
                  </a:lnTo>
                  <a:cubicBezTo>
                    <a:pt x="799515" y="1368909"/>
                    <a:pt x="792468" y="1361791"/>
                    <a:pt x="792468" y="1352261"/>
                  </a:cubicBezTo>
                  <a:lnTo>
                    <a:pt x="792468" y="659694"/>
                  </a:lnTo>
                  <a:lnTo>
                    <a:pt x="497325" y="659694"/>
                  </a:lnTo>
                  <a:lnTo>
                    <a:pt x="33336" y="1337905"/>
                  </a:lnTo>
                  <a:lnTo>
                    <a:pt x="33336" y="1559271"/>
                  </a:lnTo>
                  <a:lnTo>
                    <a:pt x="485400" y="1559271"/>
                  </a:lnTo>
                  <a:cubicBezTo>
                    <a:pt x="495022" y="1559271"/>
                    <a:pt x="502068" y="1566389"/>
                    <a:pt x="502068" y="1575919"/>
                  </a:cubicBezTo>
                  <a:lnTo>
                    <a:pt x="502068" y="1868580"/>
                  </a:lnTo>
                  <a:lnTo>
                    <a:pt x="1630062" y="2518201"/>
                  </a:lnTo>
                  <a:cubicBezTo>
                    <a:pt x="1715705" y="2568265"/>
                    <a:pt x="1820455" y="2568265"/>
                    <a:pt x="1906098" y="2518201"/>
                  </a:cubicBezTo>
                  <a:lnTo>
                    <a:pt x="2758055" y="2025647"/>
                  </a:lnTo>
                  <a:cubicBezTo>
                    <a:pt x="2843698" y="1975704"/>
                    <a:pt x="2896141" y="1885228"/>
                    <a:pt x="2896141" y="1787755"/>
                  </a:cubicBezTo>
                  <a:lnTo>
                    <a:pt x="2896141" y="802526"/>
                  </a:lnTo>
                  <a:cubicBezTo>
                    <a:pt x="2896141" y="704932"/>
                    <a:pt x="2843698" y="612163"/>
                    <a:pt x="2758055" y="564512"/>
                  </a:cubicBezTo>
                  <a:lnTo>
                    <a:pt x="1906098" y="71958"/>
                  </a:lnTo>
                  <a:cubicBezTo>
                    <a:pt x="1820455" y="22015"/>
                    <a:pt x="1715705" y="22015"/>
                    <a:pt x="1630062" y="71958"/>
                  </a:cubicBezTo>
                  <a:lnTo>
                    <a:pt x="887597" y="476569"/>
                  </a:lnTo>
                  <a:cubicBezTo>
                    <a:pt x="878111" y="481274"/>
                    <a:pt x="868625" y="478861"/>
                    <a:pt x="863883" y="469331"/>
                  </a:cubicBezTo>
                  <a:cubicBezTo>
                    <a:pt x="859140" y="459801"/>
                    <a:pt x="861443" y="450391"/>
                    <a:pt x="870929" y="445566"/>
                  </a:cubicBezTo>
                  <a:lnTo>
                    <a:pt x="1611090" y="41076"/>
                  </a:lnTo>
                  <a:cubicBezTo>
                    <a:pt x="1658655" y="13692"/>
                    <a:pt x="1712181" y="0"/>
                    <a:pt x="1765725" y="0"/>
                  </a:cubicBezTo>
                  <a:close/>
                </a:path>
              </a:pathLst>
            </a:custGeom>
            <a:solidFill>
              <a:srgbClr val="8ACA7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271508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150397" y="895162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Focusing on both Clinicians &amp; Scientists</a:t>
            </a:r>
          </a:p>
        </p:txBody>
      </p:sp>
      <p:pic>
        <p:nvPicPr>
          <p:cNvPr id="3074" name="Picture 2" descr="How much of our empathy is down to genes?">
            <a:extLst>
              <a:ext uri="{FF2B5EF4-FFF2-40B4-BE49-F238E27FC236}">
                <a16:creationId xmlns:a16="http://schemas.microsoft.com/office/drawing/2014/main" id="{841B4013-1DF0-AABE-C6ED-A6D86792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97" y="1783084"/>
            <a:ext cx="5531455" cy="36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1317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ch Adams (4_10) Movie CLIP - I Want to Help People (1998) HD.mp4">
            <a:hlinkClick r:id="" action="ppaction://media"/>
            <a:extLst>
              <a:ext uri="{FF2B5EF4-FFF2-40B4-BE49-F238E27FC236}">
                <a16:creationId xmlns:a16="http://schemas.microsoft.com/office/drawing/2014/main" id="{ED2B6AC8-F806-D6E0-0788-81DDF3C80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077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9" y="179029"/>
            <a:ext cx="11768621" cy="64999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52359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Makes a Good Researcher?.mp4">
            <a:hlinkClick r:id="" action="ppaction://media"/>
            <a:extLst>
              <a:ext uri="{FF2B5EF4-FFF2-40B4-BE49-F238E27FC236}">
                <a16:creationId xmlns:a16="http://schemas.microsoft.com/office/drawing/2014/main" id="{FC1AE5E9-E615-F1D1-1FA2-7DF10BCE1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6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150397" y="895162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4Cs: Connect, Collaborate, Cooperate &amp; Communicate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272793-AC61-3799-7A66-732594534F64}"/>
              </a:ext>
            </a:extLst>
          </p:cNvPr>
          <p:cNvSpPr txBox="1">
            <a:spLocks/>
          </p:cNvSpPr>
          <p:nvPr/>
        </p:nvSpPr>
        <p:spPr>
          <a:xfrm>
            <a:off x="1925313" y="1403790"/>
            <a:ext cx="8229600" cy="52785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6"/>
              </a:buClr>
            </a:pPr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6"/>
              </a:buClr>
            </a:pPr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sz="18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1F746F-505C-9DC8-2C40-D08D47C728DB}"/>
              </a:ext>
            </a:extLst>
          </p:cNvPr>
          <p:cNvSpPr/>
          <p:nvPr/>
        </p:nvSpPr>
        <p:spPr>
          <a:xfrm>
            <a:off x="1039831" y="2250346"/>
            <a:ext cx="1893692" cy="1747607"/>
          </a:xfrm>
          <a:prstGeom prst="ellipse">
            <a:avLst/>
          </a:prstGeom>
          <a:solidFill>
            <a:schemeClr val="accent4"/>
          </a:solidFill>
          <a:ln>
            <a:solidFill>
              <a:srgbClr val="FFD5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DD57BE-9A5C-078C-0DDF-534A97236ADA}"/>
              </a:ext>
            </a:extLst>
          </p:cNvPr>
          <p:cNvSpPr/>
          <p:nvPr/>
        </p:nvSpPr>
        <p:spPr>
          <a:xfrm>
            <a:off x="3512271" y="2227152"/>
            <a:ext cx="1893692" cy="1793994"/>
          </a:xfrm>
          <a:prstGeom prst="ellipse">
            <a:avLst/>
          </a:prstGeom>
          <a:solidFill>
            <a:schemeClr val="accent2"/>
          </a:solidFill>
          <a:ln>
            <a:solidFill>
              <a:srgbClr val="FF9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C83927-A7EB-4D71-8DFD-3C305CBD3BDB}"/>
              </a:ext>
            </a:extLst>
          </p:cNvPr>
          <p:cNvSpPr/>
          <p:nvPr/>
        </p:nvSpPr>
        <p:spPr>
          <a:xfrm>
            <a:off x="5913364" y="2250346"/>
            <a:ext cx="1893692" cy="1840726"/>
          </a:xfrm>
          <a:prstGeom prst="ellipse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18D1E3-D098-1A1C-5B4C-CD32B4FCA701}"/>
              </a:ext>
            </a:extLst>
          </p:cNvPr>
          <p:cNvSpPr/>
          <p:nvPr/>
        </p:nvSpPr>
        <p:spPr>
          <a:xfrm>
            <a:off x="8596871" y="2189799"/>
            <a:ext cx="2136789" cy="1896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1D394-9787-8DDA-0FA0-DE49B5108336}"/>
              </a:ext>
            </a:extLst>
          </p:cNvPr>
          <p:cNvSpPr txBox="1"/>
          <p:nvPr/>
        </p:nvSpPr>
        <p:spPr>
          <a:xfrm flipH="1">
            <a:off x="1354855" y="2855964"/>
            <a:ext cx="1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Connect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D9D4E-41FF-9D95-148E-AAFEB909F4AC}"/>
              </a:ext>
            </a:extLst>
          </p:cNvPr>
          <p:cNvSpPr txBox="1"/>
          <p:nvPr/>
        </p:nvSpPr>
        <p:spPr>
          <a:xfrm flipH="1">
            <a:off x="3677771" y="285596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Collaborate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4D853-B2D5-1F3E-4CDB-B244A70A414E}"/>
              </a:ext>
            </a:extLst>
          </p:cNvPr>
          <p:cNvSpPr txBox="1"/>
          <p:nvPr/>
        </p:nvSpPr>
        <p:spPr>
          <a:xfrm flipH="1">
            <a:off x="8688759" y="2893316"/>
            <a:ext cx="258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rPr>
              <a:t>Communicate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6CF72-C3BB-C174-51D5-97F19DF8B521}"/>
              </a:ext>
            </a:extLst>
          </p:cNvPr>
          <p:cNvSpPr txBox="1"/>
          <p:nvPr/>
        </p:nvSpPr>
        <p:spPr>
          <a:xfrm flipH="1">
            <a:off x="6152944" y="290505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Cooperate</a:t>
            </a:r>
          </a:p>
        </p:txBody>
      </p:sp>
    </p:spTree>
    <p:extLst>
      <p:ext uri="{BB962C8B-B14F-4D97-AF65-F5344CB8AC3E}">
        <p14:creationId xmlns:p14="http://schemas.microsoft.com/office/powerpoint/2010/main" val="162038327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549277" y="458033"/>
            <a:ext cx="5257798" cy="7262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iHEAD 2022</a:t>
            </a:r>
          </a:p>
        </p:txBody>
      </p:sp>
      <p:pic>
        <p:nvPicPr>
          <p:cNvPr id="8" name="Picture 7" descr="A person standing in front of a table with a computer and a group of people&#10;&#10;Description automatically generated">
            <a:extLst>
              <a:ext uri="{FF2B5EF4-FFF2-40B4-BE49-F238E27FC236}">
                <a16:creationId xmlns:a16="http://schemas.microsoft.com/office/drawing/2014/main" id="{24AA33BA-6DDF-C597-789F-8C14FBC47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11" b="1448"/>
          <a:stretch/>
        </p:blipFill>
        <p:spPr>
          <a:xfrm rot="5400000">
            <a:off x="-505737" y="2613936"/>
            <a:ext cx="4752000" cy="26388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Picture 2" descr="A group of people sitting in chairs in front of a screen&#10;&#10;Description automatically generated">
            <a:extLst>
              <a:ext uri="{FF2B5EF4-FFF2-40B4-BE49-F238E27FC236}">
                <a16:creationId xmlns:a16="http://schemas.microsoft.com/office/drawing/2014/main" id="{A2703018-FE1D-9126-C109-5F5D07509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85" b="8174"/>
          <a:stretch/>
        </p:blipFill>
        <p:spPr>
          <a:xfrm rot="5400000">
            <a:off x="2310893" y="2613939"/>
            <a:ext cx="4752000" cy="26388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4CC77F73-BE77-78D1-1C75-1A5F5750A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60"/>
          <a:stretch/>
        </p:blipFill>
        <p:spPr>
          <a:xfrm rot="5400000">
            <a:off x="5127523" y="2613939"/>
            <a:ext cx="4752000" cy="26388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3C09C8F2-D3CA-4D6C-773E-66263452A0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91" r="-4" b="4956"/>
          <a:stretch/>
        </p:blipFill>
        <p:spPr>
          <a:xfrm rot="5400000">
            <a:off x="7944458" y="2613634"/>
            <a:ext cx="4751387" cy="26388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63867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359173" y="2590799"/>
            <a:ext cx="3340962" cy="14504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iHEAD 2023 Seoul</a:t>
            </a:r>
          </a:p>
        </p:txBody>
      </p:sp>
      <p:pic>
        <p:nvPicPr>
          <p:cNvPr id="12" name="Picture 11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4F9E260F-E0AA-04D3-B547-BAC6EE971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878" b="-3"/>
          <a:stretch/>
        </p:blipFill>
        <p:spPr>
          <a:xfrm rot="5400000">
            <a:off x="4279662" y="-82582"/>
            <a:ext cx="4136066" cy="4301214"/>
          </a:xfrm>
          <a:prstGeom prst="rect">
            <a:avLst/>
          </a:prstGeom>
        </p:spPr>
      </p:pic>
      <p:pic>
        <p:nvPicPr>
          <p:cNvPr id="14" name="Picture 13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141CA169-AB0C-4E88-C89F-D9D90195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11" b="-3"/>
          <a:stretch/>
        </p:blipFill>
        <p:spPr>
          <a:xfrm rot="5400000">
            <a:off x="8795749" y="-189132"/>
            <a:ext cx="3207119" cy="3585399"/>
          </a:xfrm>
          <a:prstGeom prst="rect">
            <a:avLst/>
          </a:prstGeom>
        </p:spPr>
      </p:pic>
      <p:pic>
        <p:nvPicPr>
          <p:cNvPr id="9" name="Picture 8" descr="A person standing at a podium in front of a screen&#10;&#10;Description automatically generated">
            <a:extLst>
              <a:ext uri="{FF2B5EF4-FFF2-40B4-BE49-F238E27FC236}">
                <a16:creationId xmlns:a16="http://schemas.microsoft.com/office/drawing/2014/main" id="{70539B1B-1E62-2750-252B-14AA815F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81" b="6660"/>
          <a:stretch/>
        </p:blipFill>
        <p:spPr>
          <a:xfrm>
            <a:off x="4197088" y="4233471"/>
            <a:ext cx="4301214" cy="2624537"/>
          </a:xfrm>
          <a:prstGeom prst="rect">
            <a:avLst/>
          </a:prstGeom>
        </p:spPr>
      </p:pic>
      <p:pic>
        <p:nvPicPr>
          <p:cNvPr id="4" name="Picture 3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220D4FF-AE62-244A-FD4F-98DB18A474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" r="23790" b="-2"/>
          <a:stretch/>
        </p:blipFill>
        <p:spPr>
          <a:xfrm>
            <a:off x="8606609" y="3310128"/>
            <a:ext cx="3585399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0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537855" y="1499595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iHEAD 2025 Organising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EA506-C111-D24E-8B90-7CA9250658CB}"/>
              </a:ext>
            </a:extLst>
          </p:cNvPr>
          <p:cNvSpPr txBox="1"/>
          <p:nvPr/>
        </p:nvSpPr>
        <p:spPr>
          <a:xfrm>
            <a:off x="1537855" y="2192985"/>
            <a:ext cx="9477278" cy="411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FBCD44"/>
                </a:solidFill>
                <a:latin typeface="Noto Sans" panose="020B0502040504020204" pitchFamily="34" charset="0"/>
              </a:rPr>
              <a:t>Chair: </a:t>
            </a: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Patricia Pozo-Rosich, Spain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rgbClr val="FBCD44"/>
                </a:solidFill>
                <a:latin typeface="Noto Sans" panose="020B0502040504020204" pitchFamily="34" charset="0"/>
              </a:rPr>
              <a:t>Vice Chairs			Members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Todd Schwedt,  USA		Rami Burstein, USA, IHS President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				Mario Peres, Brazil, IHS President-elect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				Cristina Tassorelli, Italy, IHS Past-President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				Irene de Boer, Netherlands, IHS  Juniors Group Chair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				Henrik Schytz, Denmark, IHS Education Committee Chair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01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2A7F0-6423-9F7C-C3D1-9E7CE9F7C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DB79F5-5FC3-0F65-A38A-458ACF3601E4}"/>
              </a:ext>
            </a:extLst>
          </p:cNvPr>
          <p:cNvSpPr txBox="1"/>
          <p:nvPr/>
        </p:nvSpPr>
        <p:spPr>
          <a:xfrm>
            <a:off x="359173" y="1144769"/>
            <a:ext cx="3340962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iHEAD 2024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Berlin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D4A1CD0-8B31-BFAA-C4F7-21E4150B9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50164" cy="3633443"/>
          </a:xfrm>
          <a:prstGeom prst="rect">
            <a:avLst/>
          </a:prstGeom>
        </p:spPr>
      </p:pic>
      <p:pic>
        <p:nvPicPr>
          <p:cNvPr id="10" name="Picture 9" descr="A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372BFB20-6DF3-D82A-0685-1812FDFCC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164" y="-20027"/>
            <a:ext cx="6741835" cy="4494015"/>
          </a:xfrm>
          <a:prstGeom prst="rect">
            <a:avLst/>
          </a:prstGeom>
        </p:spPr>
      </p:pic>
      <p:pic>
        <p:nvPicPr>
          <p:cNvPr id="17" name="Picture 16" descr="A group of people clapping at a conference&#10;&#10;AI-generated content may be incorrect.">
            <a:extLst>
              <a:ext uri="{FF2B5EF4-FFF2-40B4-BE49-F238E27FC236}">
                <a16:creationId xmlns:a16="http://schemas.microsoft.com/office/drawing/2014/main" id="{C250DF26-6017-30FD-91EE-EBC1B6C78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172" y="3973449"/>
            <a:ext cx="4326827" cy="28845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F13F85-74AA-168A-1D84-A6665910BCD7}"/>
              </a:ext>
            </a:extLst>
          </p:cNvPr>
          <p:cNvSpPr txBox="1"/>
          <p:nvPr/>
        </p:nvSpPr>
        <p:spPr>
          <a:xfrm>
            <a:off x="6096000" y="5033197"/>
            <a:ext cx="2465752" cy="14504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iHEAD 2024 Berlin</a:t>
            </a:r>
          </a:p>
        </p:txBody>
      </p:sp>
      <p:pic>
        <p:nvPicPr>
          <p:cNvPr id="6" name="Picture 5" descr="A group of women standing at a podium&#10;&#10;AI-generated content may be incorrect.">
            <a:extLst>
              <a:ext uri="{FF2B5EF4-FFF2-40B4-BE49-F238E27FC236}">
                <a16:creationId xmlns:a16="http://schemas.microsoft.com/office/drawing/2014/main" id="{9D45879B-08ED-621B-F915-A4C57F46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84551"/>
            <a:ext cx="6154395" cy="41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09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150397" y="895162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Teachers,  Mentors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ED91E-9083-F966-31B0-C697CB7BF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676" y="1856530"/>
            <a:ext cx="5370648" cy="41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7205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150397" y="895162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Remember to build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063A2-C5AA-F5B9-9363-0304112F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355" y="1619438"/>
            <a:ext cx="3479800" cy="4343400"/>
          </a:xfrm>
          <a:prstGeom prst="rect">
            <a:avLst/>
          </a:prstGeom>
        </p:spPr>
      </p:pic>
      <p:sp>
        <p:nvSpPr>
          <p:cNvPr id="5" name="Rectangle 75">
            <a:extLst>
              <a:ext uri="{FF2B5EF4-FFF2-40B4-BE49-F238E27FC236}">
                <a16:creationId xmlns:a16="http://schemas.microsoft.com/office/drawing/2014/main" id="{1E2F183F-8F54-56A9-A02E-FD722F1AB64C}"/>
              </a:ext>
            </a:extLst>
          </p:cNvPr>
          <p:cNvSpPr txBox="1">
            <a:spLocks noChangeArrowheads="1"/>
          </p:cNvSpPr>
          <p:nvPr/>
        </p:nvSpPr>
        <p:spPr>
          <a:xfrm>
            <a:off x="1150397" y="2089526"/>
            <a:ext cx="6242864" cy="8934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3600" b="1" kern="1200" dirty="0">
                <a:solidFill>
                  <a:srgbClr val="0073A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s-E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sz="3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bridges,  alliances &amp; friends</a:t>
            </a:r>
          </a:p>
        </p:txBody>
      </p:sp>
    </p:spTree>
    <p:extLst>
      <p:ext uri="{BB962C8B-B14F-4D97-AF65-F5344CB8AC3E}">
        <p14:creationId xmlns:p14="http://schemas.microsoft.com/office/powerpoint/2010/main" val="2548514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150397" y="895162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Requirements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42EF58-A61D-7B6A-EBE3-EBA454502074}"/>
              </a:ext>
            </a:extLst>
          </p:cNvPr>
          <p:cNvSpPr/>
          <p:nvPr/>
        </p:nvSpPr>
        <p:spPr>
          <a:xfrm>
            <a:off x="1150397" y="1936715"/>
            <a:ext cx="6912556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48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X = ( K + A ) x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64AA-4AEF-4B97-88D3-248F16A50242}"/>
              </a:ext>
            </a:extLst>
          </p:cNvPr>
          <p:cNvSpPr txBox="1"/>
          <p:nvPr/>
        </p:nvSpPr>
        <p:spPr>
          <a:xfrm>
            <a:off x="1824446" y="3887311"/>
            <a:ext cx="89030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lvl="2" algn="r">
              <a:buClr>
                <a:srgbClr val="C00000"/>
              </a:buClr>
            </a:pPr>
            <a:r>
              <a:rPr lang="en-GB" sz="28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capacity to learn is a gift;</a:t>
            </a:r>
          </a:p>
          <a:p>
            <a:pPr marL="127000" lvl="2" algn="r">
              <a:buClr>
                <a:srgbClr val="C00000"/>
              </a:buClr>
            </a:pPr>
            <a:r>
              <a:rPr lang="en-GB" sz="28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ability to learn is a skill;</a:t>
            </a:r>
          </a:p>
          <a:p>
            <a:pPr marL="127000" lvl="2" algn="r">
              <a:buClr>
                <a:srgbClr val="C00000"/>
              </a:buClr>
            </a:pPr>
            <a:r>
              <a:rPr lang="en-GB" sz="28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willingness to learn is a choice</a:t>
            </a:r>
          </a:p>
        </p:txBody>
      </p:sp>
    </p:spTree>
    <p:extLst>
      <p:ext uri="{BB962C8B-B14F-4D97-AF65-F5344CB8AC3E}">
        <p14:creationId xmlns:p14="http://schemas.microsoft.com/office/powerpoint/2010/main" val="31972183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5E78D2-669B-8140-B861-2953F2B2C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32" y="971260"/>
            <a:ext cx="1441231" cy="1316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F06BA-81AE-0A12-7425-B7CE0188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16" y="971260"/>
            <a:ext cx="6327770" cy="43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7585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938415" y="879835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Tuesday 9 September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EA506-C111-D24E-8B90-7CA9250658CB}"/>
              </a:ext>
            </a:extLst>
          </p:cNvPr>
          <p:cNvSpPr txBox="1"/>
          <p:nvPr/>
        </p:nvSpPr>
        <p:spPr>
          <a:xfrm>
            <a:off x="938416" y="1573225"/>
            <a:ext cx="10034384" cy="411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09:30	The iHEAD programme (for the new and the experienced) – Patricia Pozo-Rosich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10:00	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Lectures: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Present and future of headache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39863" indent="-1439863">
              <a:lnSpc>
                <a:spcPct val="150000"/>
              </a:lnSpc>
              <a:tabLst>
                <a:tab pos="143192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International Classification Headache Disorders: the road towards the 4th Classification – Peter Goadsby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143192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Headache Research Priorities: an action plan – Todd Schwedt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95350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11:00	Break</a:t>
            </a:r>
          </a:p>
          <a:p>
            <a:pPr defTabSz="895350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11:30	Hands on: Secondary headache cases with patients from Albert Einstein Hospital</a:t>
            </a:r>
          </a:p>
          <a:p>
            <a:pPr defTabSz="895350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	Lunch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5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3812E5-65FF-86C2-A653-0A03678D5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1CBAB5-EA39-FD7A-D169-2C95DAB66EA0}"/>
              </a:ext>
            </a:extLst>
          </p:cNvPr>
          <p:cNvSpPr txBox="1"/>
          <p:nvPr/>
        </p:nvSpPr>
        <p:spPr>
          <a:xfrm>
            <a:off x="938415" y="879835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Tuesday 9 September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317B3-8D42-C0BD-8203-C162C8BF3AA8}"/>
              </a:ext>
            </a:extLst>
          </p:cNvPr>
          <p:cNvSpPr txBox="1"/>
          <p:nvPr/>
        </p:nvSpPr>
        <p:spPr>
          <a:xfrm>
            <a:off x="938416" y="1573225"/>
            <a:ext cx="10034384" cy="374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13:40	Group photo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14:00	Interactive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workshops 1</a:t>
            </a:r>
          </a:p>
          <a:p>
            <a:pPr defTabSz="895350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15:25	Break</a:t>
            </a:r>
          </a:p>
          <a:p>
            <a:pPr defTabSz="895350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15:50	Interactive workshops 2</a:t>
            </a:r>
          </a:p>
          <a:p>
            <a:pPr defTabSz="895350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17:30	Common mistakes in headache research – Irene de Boer</a:t>
            </a:r>
          </a:p>
          <a:p>
            <a:pPr defTabSz="895350">
              <a:lnSpc>
                <a:spcPct val="150000"/>
              </a:lnSpc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18:30	Transfer to dinner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FBCD4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19:30	Dinner</a:t>
            </a: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6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928255" y="470840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Wednesday 10 September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EA506-C111-D24E-8B90-7CA9250658CB}"/>
              </a:ext>
            </a:extLst>
          </p:cNvPr>
          <p:cNvSpPr txBox="1"/>
          <p:nvPr/>
        </p:nvSpPr>
        <p:spPr>
          <a:xfrm>
            <a:off x="928256" y="1164230"/>
            <a:ext cx="11202784" cy="536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08:00	Headache Clinical Care</a:t>
            </a:r>
          </a:p>
          <a:p>
            <a:pPr>
              <a:lnSpc>
                <a:spcPct val="150000"/>
              </a:lnSpc>
              <a:tabLst>
                <a:tab pos="1431925" algn="l"/>
              </a:tabLst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	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we avoid chronic migraine? – Patricia Pozo-Rosich</a:t>
            </a:r>
          </a:p>
          <a:p>
            <a:pPr marL="1439863" indent="-1439863">
              <a:lnSpc>
                <a:spcPct val="150000"/>
              </a:lnSpc>
              <a:tabLst>
                <a:tab pos="1439863" algn="l"/>
              </a:tabLs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Tips &amp; tricks on how to organize your clinic &amp; manage your patients: a global perspective – MiJi Lee, Aynur Özge, Sait Ashina, Fayyaz Ahmed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09:30	Break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10:00	Debates</a:t>
            </a:r>
          </a:p>
          <a:p>
            <a:pPr>
              <a:lnSpc>
                <a:spcPct val="150000"/>
              </a:lnSpc>
              <a:tabLst>
                <a:tab pos="1431925" algn="l"/>
              </a:tabLs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Debate 1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Is cluster headache easy to manage?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1431925" algn="l"/>
              </a:tabLs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Debate 2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Should we follow the IHS practice recommendations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11:30	Best headache papers and why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12:30	Challenges &amp; opportunities of developing a career in headache – Edoardo Caronna and Irene de Boer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12:45	Close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13.00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Transfers to World Trade Center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60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bird on a green surface&#10;&#10;AI-generated content may be incorrect.">
            <a:extLst>
              <a:ext uri="{FF2B5EF4-FFF2-40B4-BE49-F238E27FC236}">
                <a16:creationId xmlns:a16="http://schemas.microsoft.com/office/drawing/2014/main" id="{44CC3029-A9AE-26CE-56A5-24F73E5C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800" b="259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A3C29A-4183-321B-7270-345C4FA5DB37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203C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537855" y="1499595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iHEAD 2025 Faculty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EA506-C111-D24E-8B90-7CA9250658CB}"/>
              </a:ext>
            </a:extLst>
          </p:cNvPr>
          <p:cNvSpPr txBox="1"/>
          <p:nvPr/>
        </p:nvSpPr>
        <p:spPr>
          <a:xfrm>
            <a:off x="1537856" y="2192985"/>
            <a:ext cx="8128000" cy="30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Patricia Pozo-Rosich, Spain			Mi Ji Lee, Korea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Fayyaz Ahmed, UK	 			Marcio Nattan Souza, Brazil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Sait Ashina, USA				Aynur Özge, Türkiye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Rami Burstein, USA			Mario Peres, Brazil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Edoardo Caronna, Spain			Simona Sacco, Italy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Irene de Boer, Netherlands			Todd Schwedt, USA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Gregory Dussor, USA			Henrik Schytz, Denmark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Noto Sans" panose="020B0502040504020204" pitchFamily="34" charset="0"/>
              </a:rPr>
              <a:t>Peter  Goadsby, UK				Cristina Tassorelli, Italy</a:t>
            </a:r>
          </a:p>
        </p:txBody>
      </p:sp>
    </p:spTree>
    <p:extLst>
      <p:ext uri="{BB962C8B-B14F-4D97-AF65-F5344CB8AC3E}">
        <p14:creationId xmlns:p14="http://schemas.microsoft.com/office/powerpoint/2010/main" val="370630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4126"/>
          <a:stretch/>
        </p:blipFill>
        <p:spPr>
          <a:xfrm>
            <a:off x="971118" y="1897622"/>
            <a:ext cx="1157974" cy="1348458"/>
          </a:xfrm>
          <a:prstGeom prst="rect">
            <a:avLst/>
          </a:prstGeom>
        </p:spPr>
      </p:pic>
      <p:grpSp>
        <p:nvGrpSpPr>
          <p:cNvPr id="34" name="Agrupar 33"/>
          <p:cNvGrpSpPr/>
          <p:nvPr/>
        </p:nvGrpSpPr>
        <p:grpSpPr>
          <a:xfrm>
            <a:off x="2615055" y="1897622"/>
            <a:ext cx="2036579" cy="1717151"/>
            <a:chOff x="1572477" y="1665351"/>
            <a:chExt cx="1537256" cy="1296144"/>
          </a:xfrm>
        </p:grpSpPr>
        <p:grpSp>
          <p:nvGrpSpPr>
            <p:cNvPr id="45" name="Agrupar 44"/>
            <p:cNvGrpSpPr/>
            <p:nvPr/>
          </p:nvGrpSpPr>
          <p:grpSpPr>
            <a:xfrm>
              <a:off x="1596210" y="1665351"/>
              <a:ext cx="1513523" cy="1296144"/>
              <a:chOff x="1908174" y="1593710"/>
              <a:chExt cx="1513523" cy="1296144"/>
            </a:xfrm>
          </p:grpSpPr>
          <p:sp>
            <p:nvSpPr>
              <p:cNvPr id="48" name="Título 1"/>
              <p:cNvSpPr txBox="1">
                <a:spLocks/>
              </p:cNvSpPr>
              <p:nvPr userDrawn="1"/>
            </p:nvSpPr>
            <p:spPr>
              <a:xfrm>
                <a:off x="1908175" y="1593710"/>
                <a:ext cx="1511270" cy="944042"/>
              </a:xfrm>
              <a:prstGeom prst="rect">
                <a:avLst/>
              </a:prstGeom>
            </p:spPr>
            <p:txBody>
              <a:bodyPr wrap="none" lIns="0" tIns="0" rIns="0" bIns="0" anchor="b" anchorCtr="0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b="1" i="0" kern="1200" baseline="0">
                    <a:solidFill>
                      <a:schemeClr val="accent3"/>
                    </a:solidFill>
                    <a:latin typeface="Trebuchet"/>
                    <a:ea typeface="+mj-ea"/>
                    <a:cs typeface="Trebuchet"/>
                  </a:defRPr>
                </a:lvl1pPr>
              </a:lstStyle>
              <a:p>
                <a:pPr defTabSz="548640">
                  <a:lnSpc>
                    <a:spcPct val="70000"/>
                  </a:lnSpc>
                  <a:spcBef>
                    <a:spcPts val="0"/>
                  </a:spcBef>
                  <a:defRPr/>
                </a:pPr>
                <a:r>
                  <a:rPr lang="es-ES_tradnl" sz="7920" kern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</a:t>
                </a:r>
              </a:p>
            </p:txBody>
          </p:sp>
          <p:sp>
            <p:nvSpPr>
              <p:cNvPr id="49" name="Subtítulo 2"/>
              <p:cNvSpPr txBox="1">
                <a:spLocks/>
              </p:cNvSpPr>
              <p:nvPr userDrawn="1"/>
            </p:nvSpPr>
            <p:spPr>
              <a:xfrm>
                <a:off x="1908174" y="2529814"/>
                <a:ext cx="1513523" cy="360040"/>
              </a:xfrm>
              <a:prstGeom prst="rect">
                <a:avLst/>
              </a:prstGeom>
            </p:spPr>
            <p:txBody>
              <a:bodyPr lIns="0" tIns="43200" rIns="0" bIns="0" anchor="t" anchorCtr="0">
                <a:noAutofit/>
              </a:bodyPr>
              <a:lstStyle>
                <a:lvl1pPr marL="0" indent="0" algn="l" defTabSz="457200" rtl="0" eaLnBrk="1" latinLnBrk="0" hangingPunct="1">
                  <a:spcBef>
                    <a:spcPct val="0"/>
                  </a:spcBef>
                  <a:buFont typeface="Arial"/>
                  <a:buNone/>
                  <a:defRPr lang="es-ES_tradnl" sz="2400" kern="1200" dirty="0">
                    <a:solidFill>
                      <a:schemeClr val="tx1"/>
                    </a:solidFill>
                    <a:latin typeface="Trebuchet"/>
                    <a:ea typeface="+mj-ea"/>
                    <a:cs typeface="Trebuchet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48640">
                  <a:defRPr/>
                </a:pPr>
                <a:r>
                  <a:rPr lang="es-ES" sz="108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DELEGATES</a:t>
                </a:r>
                <a:endParaRPr lang="es-ES_tradnl" sz="108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6" name="Straight Connector 5"/>
            <p:cNvCxnSpPr/>
            <p:nvPr/>
          </p:nvCxnSpPr>
          <p:spPr>
            <a:xfrm>
              <a:off x="1572477" y="2562254"/>
              <a:ext cx="1141292" cy="0"/>
            </a:xfrm>
            <a:prstGeom prst="line">
              <a:avLst/>
            </a:prstGeom>
            <a:ln>
              <a:solidFill>
                <a:schemeClr val="accent3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906946" y="1765196"/>
            <a:ext cx="4319082" cy="3755000"/>
            <a:chOff x="3493858" y="1869316"/>
            <a:chExt cx="3260140" cy="2834358"/>
          </a:xfrm>
        </p:grpSpPr>
        <p:sp>
          <p:nvSpPr>
            <p:cNvPr id="79" name="Título 1"/>
            <p:cNvSpPr txBox="1">
              <a:spLocks/>
            </p:cNvSpPr>
            <p:nvPr/>
          </p:nvSpPr>
          <p:spPr>
            <a:xfrm>
              <a:off x="4081153" y="1869316"/>
              <a:ext cx="1511270" cy="944042"/>
            </a:xfrm>
            <a:prstGeom prst="rect">
              <a:avLst/>
            </a:prstGeom>
          </p:spPr>
          <p:txBody>
            <a:bodyPr wrap="none" lIns="0" tIns="0" rIns="0" bIns="0" anchor="b" anchorCtr="0">
              <a:normAutofit/>
            </a:bodyPr>
            <a:lstStyle>
              <a:defPPr>
                <a:defRPr lang="es-ES_tradnl"/>
              </a:defPPr>
              <a:lvl1pPr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  <a:defRPr sz="6600" b="1" i="0" kern="1000" baseline="0">
                  <a:solidFill>
                    <a:srgbClr val="262626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defTabSz="548640">
                <a:defRPr/>
              </a:pPr>
              <a:r>
                <a:rPr lang="es-ES_tradnl" sz="792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_tradnl" sz="7920" dirty="0">
                <a:solidFill>
                  <a:srgbClr val="E2001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Imagen 46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858" y="2187308"/>
              <a:ext cx="540000" cy="540000"/>
            </a:xfrm>
            <a:prstGeom prst="rect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</p:pic>
        <p:grpSp>
          <p:nvGrpSpPr>
            <p:cNvPr id="27" name="Agrupar 44"/>
            <p:cNvGrpSpPr/>
            <p:nvPr/>
          </p:nvGrpSpPr>
          <p:grpSpPr>
            <a:xfrm>
              <a:off x="4167062" y="1960007"/>
              <a:ext cx="1513523" cy="2743667"/>
              <a:chOff x="1817294" y="146187"/>
              <a:chExt cx="1513523" cy="2743667"/>
            </a:xfrm>
          </p:grpSpPr>
          <p:sp>
            <p:nvSpPr>
              <p:cNvPr id="29" name="Título 1"/>
              <p:cNvSpPr txBox="1">
                <a:spLocks/>
              </p:cNvSpPr>
              <p:nvPr userDrawn="1"/>
            </p:nvSpPr>
            <p:spPr>
              <a:xfrm>
                <a:off x="1817294" y="146187"/>
                <a:ext cx="1511270" cy="944042"/>
              </a:xfrm>
              <a:prstGeom prst="rect">
                <a:avLst/>
              </a:prstGeom>
            </p:spPr>
            <p:txBody>
              <a:bodyPr wrap="none" lIns="0" tIns="0" rIns="0" bIns="0" anchor="b" anchorCtr="0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b="1" i="0" kern="1200" baseline="0">
                    <a:solidFill>
                      <a:schemeClr val="accent3"/>
                    </a:solidFill>
                    <a:latin typeface="Trebuchet"/>
                    <a:ea typeface="+mj-ea"/>
                    <a:cs typeface="Trebuchet"/>
                  </a:defRPr>
                </a:lvl1pPr>
              </a:lstStyle>
              <a:p>
                <a:pPr defTabSz="548640">
                  <a:lnSpc>
                    <a:spcPct val="70000"/>
                  </a:lnSpc>
                  <a:spcBef>
                    <a:spcPts val="0"/>
                  </a:spcBef>
                  <a:defRPr/>
                </a:pPr>
                <a:r>
                  <a:rPr lang="es-ES_tradnl" sz="7920" kern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30" name="Subtítulo 2"/>
              <p:cNvSpPr txBox="1">
                <a:spLocks/>
              </p:cNvSpPr>
              <p:nvPr userDrawn="1"/>
            </p:nvSpPr>
            <p:spPr>
              <a:xfrm>
                <a:off x="1817294" y="2529814"/>
                <a:ext cx="1513523" cy="360040"/>
              </a:xfrm>
              <a:prstGeom prst="rect">
                <a:avLst/>
              </a:prstGeom>
            </p:spPr>
            <p:txBody>
              <a:bodyPr lIns="0" tIns="43200" rIns="0" bIns="0" anchor="t" anchorCtr="0">
                <a:noAutofit/>
              </a:bodyPr>
              <a:lstStyle>
                <a:lvl1pPr marL="0" indent="0" algn="l" defTabSz="457200" rtl="0" eaLnBrk="1" latinLnBrk="0" hangingPunct="1">
                  <a:spcBef>
                    <a:spcPct val="0"/>
                  </a:spcBef>
                  <a:buFont typeface="Arial"/>
                  <a:buNone/>
                  <a:defRPr lang="es-ES_tradnl" sz="2400" kern="1200" dirty="0">
                    <a:solidFill>
                      <a:schemeClr val="tx1"/>
                    </a:solidFill>
                    <a:latin typeface="Trebuchet"/>
                    <a:ea typeface="+mj-ea"/>
                    <a:cs typeface="Trebuchet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48640">
                  <a:defRPr/>
                </a:pPr>
                <a:r>
                  <a:rPr lang="es-ES" sz="1080" dirty="0">
                    <a:solidFill>
                      <a:srgbClr val="505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PROFESORES IESE</a:t>
                </a:r>
                <a:endParaRPr lang="es-ES_tradnl" sz="1080" dirty="0">
                  <a:solidFill>
                    <a:srgbClr val="5051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1" name="Imagen 85" descr="hourglass.png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998" y="2208197"/>
              <a:ext cx="540000" cy="540000"/>
            </a:xfrm>
            <a:prstGeom prst="rect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</p:pic>
      </p:grpSp>
      <p:sp>
        <p:nvSpPr>
          <p:cNvPr id="56" name="Título 1"/>
          <p:cNvSpPr txBox="1">
            <a:spLocks/>
          </p:cNvSpPr>
          <p:nvPr/>
        </p:nvSpPr>
        <p:spPr>
          <a:xfrm>
            <a:off x="9415233" y="1885345"/>
            <a:ext cx="2002153" cy="1250681"/>
          </a:xfrm>
          <a:prstGeom prst="rect">
            <a:avLst/>
          </a:prstGeom>
        </p:spPr>
        <p:txBody>
          <a:bodyPr wrap="none" lIns="0" tIns="0" rIns="0" bIns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accent3"/>
                </a:solidFill>
                <a:latin typeface="Trebuchet"/>
                <a:ea typeface="+mj-ea"/>
                <a:cs typeface="Trebuchet"/>
              </a:defRPr>
            </a:lvl1pPr>
          </a:lstStyle>
          <a:p>
            <a:pPr defTabSz="548640">
              <a:lnSpc>
                <a:spcPct val="70000"/>
              </a:lnSpc>
              <a:spcBef>
                <a:spcPts val="0"/>
              </a:spcBef>
              <a:defRPr/>
            </a:pPr>
            <a:r>
              <a:rPr lang="es-ES_tradnl" sz="7920" kern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S_tradnl" sz="7920" b="0" kern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041E2-B88B-83A6-65F5-BBCAB07B143B}"/>
              </a:ext>
            </a:extLst>
          </p:cNvPr>
          <p:cNvSpPr txBox="1"/>
          <p:nvPr/>
        </p:nvSpPr>
        <p:spPr>
          <a:xfrm>
            <a:off x="1150397" y="895162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iHEAD in numbers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5C390E1B-4A59-2403-BF8D-1FFE328E6B44}"/>
              </a:ext>
            </a:extLst>
          </p:cNvPr>
          <p:cNvSpPr txBox="1">
            <a:spLocks/>
          </p:cNvSpPr>
          <p:nvPr/>
        </p:nvSpPr>
        <p:spPr>
          <a:xfrm>
            <a:off x="6030865" y="3165710"/>
            <a:ext cx="2005137" cy="476986"/>
          </a:xfrm>
          <a:prstGeom prst="rect">
            <a:avLst/>
          </a:prstGeom>
        </p:spPr>
        <p:txBody>
          <a:bodyPr lIns="0" tIns="43200" rIns="0" bIns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Font typeface="Arial"/>
              <a:buNone/>
              <a:defRPr lang="es-ES_tradnl" sz="2400" kern="1200" dirty="0">
                <a:solidFill>
                  <a:schemeClr val="tx1"/>
                </a:solidFill>
                <a:latin typeface="Trebuchet"/>
                <a:ea typeface="+mj-ea"/>
                <a:cs typeface="Trebuche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es-ES" sz="10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  <a:endParaRPr lang="es-ES_tradnl" sz="10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114C814-18A8-4224-B27A-F9CDCF83517C}"/>
              </a:ext>
            </a:extLst>
          </p:cNvPr>
          <p:cNvSpPr txBox="1">
            <a:spLocks/>
          </p:cNvSpPr>
          <p:nvPr/>
        </p:nvSpPr>
        <p:spPr>
          <a:xfrm>
            <a:off x="9426825" y="3165710"/>
            <a:ext cx="2005137" cy="476986"/>
          </a:xfrm>
          <a:prstGeom prst="rect">
            <a:avLst/>
          </a:prstGeom>
        </p:spPr>
        <p:txBody>
          <a:bodyPr lIns="0" tIns="43200" rIns="0" bIns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Font typeface="Arial"/>
              <a:buNone/>
              <a:defRPr lang="es-ES_tradnl" sz="2400" kern="1200" dirty="0">
                <a:solidFill>
                  <a:schemeClr val="tx1"/>
                </a:solidFill>
                <a:latin typeface="Trebuchet"/>
                <a:ea typeface="+mj-ea"/>
                <a:cs typeface="Trebuche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es-ES" sz="10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es-ES_tradnl" sz="10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F7B14F-879B-696B-62FB-1419F46B112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8183" y="3842124"/>
            <a:ext cx="5098973" cy="2534918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CA86FF90-D8F5-4CAC-A150-D95BD28B9999}"/>
              </a:ext>
            </a:extLst>
          </p:cNvPr>
          <p:cNvSpPr txBox="1">
            <a:spLocks/>
          </p:cNvSpPr>
          <p:nvPr/>
        </p:nvSpPr>
        <p:spPr>
          <a:xfrm>
            <a:off x="8167453" y="4088630"/>
            <a:ext cx="2002152" cy="1250681"/>
          </a:xfrm>
          <a:prstGeom prst="rect">
            <a:avLst/>
          </a:prstGeom>
        </p:spPr>
        <p:txBody>
          <a:bodyPr wrap="none" lIns="0" tIns="0" rIns="0" bIns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accent3"/>
                </a:solidFill>
                <a:latin typeface="Trebuchet"/>
                <a:ea typeface="+mj-ea"/>
                <a:cs typeface="Trebuchet"/>
              </a:defRPr>
            </a:lvl1pPr>
          </a:lstStyle>
          <a:p>
            <a:pPr defTabSz="548640">
              <a:lnSpc>
                <a:spcPct val="70000"/>
              </a:lnSpc>
              <a:spcBef>
                <a:spcPts val="0"/>
              </a:spcBef>
              <a:defRPr/>
            </a:pPr>
            <a:r>
              <a:rPr lang="es-ES_tradnl" sz="7920" kern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FEEE4E87-0399-5A38-B4CC-272506E9EE98}"/>
              </a:ext>
            </a:extLst>
          </p:cNvPr>
          <p:cNvSpPr txBox="1">
            <a:spLocks/>
          </p:cNvSpPr>
          <p:nvPr/>
        </p:nvSpPr>
        <p:spPr>
          <a:xfrm>
            <a:off x="8223459" y="5422861"/>
            <a:ext cx="2005137" cy="476986"/>
          </a:xfrm>
          <a:prstGeom prst="rect">
            <a:avLst/>
          </a:prstGeom>
        </p:spPr>
        <p:txBody>
          <a:bodyPr lIns="0" tIns="43200" rIns="0" bIns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Font typeface="Arial"/>
              <a:buNone/>
              <a:defRPr lang="es-ES_tradnl" sz="2400" kern="1200" dirty="0">
                <a:solidFill>
                  <a:schemeClr val="tx1"/>
                </a:solidFill>
                <a:latin typeface="Trebuchet"/>
                <a:ea typeface="+mj-ea"/>
                <a:cs typeface="Trebuche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es-ES" sz="10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es-ES_tradnl" sz="10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888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537855" y="439279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iHEAD delegates 2025</a:t>
            </a:r>
          </a:p>
        </p:txBody>
      </p:sp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6CC4C0AC-05B9-DF55-439D-FEEF0A41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32" y="1197104"/>
            <a:ext cx="10129736" cy="53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1693E-D1F7-8C60-D3A0-1FE977121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46FDA6-C1D9-A507-3D37-63674CBB3D53}"/>
              </a:ext>
            </a:extLst>
          </p:cNvPr>
          <p:cNvSpPr txBox="1"/>
          <p:nvPr/>
        </p:nvSpPr>
        <p:spPr>
          <a:xfrm>
            <a:off x="1537855" y="1499595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iHEAD – IHS International Headache Academy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6F210-1444-9C50-51CD-40BA2405CD69}"/>
              </a:ext>
            </a:extLst>
          </p:cNvPr>
          <p:cNvSpPr txBox="1"/>
          <p:nvPr/>
        </p:nvSpPr>
        <p:spPr>
          <a:xfrm>
            <a:off x="1537856" y="2192985"/>
            <a:ext cx="8128000" cy="346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iHEAD is an educational 1.5-day pre-congress course offered to IHS members, linked to the International Headache Society Congresses (both IHC and RHC), with a hands-on, active participation programme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FBCD44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</a:t>
            </a:r>
            <a:endParaRPr lang="en-GB" sz="1800" dirty="0">
              <a:solidFill>
                <a:srgbClr val="FBCD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 juniors on headache, creating a network which will help grow the young headache community and help increase the quality of clinical care and science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rgbClr val="FBCD44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endParaRPr lang="en-GB" sz="1800" dirty="0">
              <a:solidFill>
                <a:srgbClr val="FBCD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do this in the context of congresses to attract young people and their talent/interest to our meetings, incentivising participation.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2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1537855" y="1101389"/>
            <a:ext cx="91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CD44"/>
                </a:solidFill>
                <a:latin typeface="Montserrat" pitchFamily="2" charset="77"/>
              </a:rPr>
              <a:t>iHEAD history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EA506-C111-D24E-8B90-7CA9250658CB}"/>
              </a:ext>
            </a:extLst>
          </p:cNvPr>
          <p:cNvSpPr txBox="1"/>
          <p:nvPr/>
        </p:nvSpPr>
        <p:spPr>
          <a:xfrm>
            <a:off x="1537855" y="1794779"/>
            <a:ext cx="1020541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iHEAD, Copenhagen, Denmark, April 2012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iHEAD, Leiden, Netherlands, October 2014 – 63 delegates from 22 countries 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iHEAD, London, UK, October 2016 – 85 delegates from 28 countries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iHEAD, Vancouver, Canada, September 2017 – 81 delegates from 20 countries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iHEAD, London, UK, September 2018 – 60 delegates from 16 countries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iHEAD, Dublin, Ireland, September 2019 – 110 delegates from 28 countries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7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iHEAD, London, UK, September 2022 – 75 delegates from 26 countries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8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th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iHEAD, Seoul, Korea, September 2023 – 93 delegates from 30 countries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9</a:t>
            </a:r>
            <a:r>
              <a:rPr lang="en-GB" sz="2400" baseline="300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iHEAD, Berlin, Germany, 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May 2024 – 59 delegates from 30 countries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en-GB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en-GB" sz="1600" dirty="0">
              <a:solidFill>
                <a:schemeClr val="bg1">
                  <a:lumMod val="95000"/>
                </a:schemeClr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32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73DC96-4EFD-05B2-981E-54937E0CA39F}"/>
              </a:ext>
            </a:extLst>
          </p:cNvPr>
          <p:cNvSpPr/>
          <p:nvPr/>
        </p:nvSpPr>
        <p:spPr>
          <a:xfrm>
            <a:off x="10464800" y="6532880"/>
            <a:ext cx="1727200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F1578848-D2AE-590A-CB67-194C38254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83" y="217748"/>
            <a:ext cx="11676434" cy="615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D2CE0-CD2A-ADBF-6C08-0020636A665D}"/>
              </a:ext>
            </a:extLst>
          </p:cNvPr>
          <p:cNvSpPr txBox="1"/>
          <p:nvPr/>
        </p:nvSpPr>
        <p:spPr>
          <a:xfrm>
            <a:off x="567554" y="2588132"/>
            <a:ext cx="5155261" cy="123419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iHEAD delegates since first Academy in 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6622A-8BA3-CFAE-4234-5CFE60414779}"/>
              </a:ext>
            </a:extLst>
          </p:cNvPr>
          <p:cNvSpPr txBox="1"/>
          <p:nvPr/>
        </p:nvSpPr>
        <p:spPr>
          <a:xfrm>
            <a:off x="7607462" y="5102400"/>
            <a:ext cx="2316479" cy="8989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542 delegates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69 countries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all continents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34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73741B-25F9-F040-8416-806EE74075BA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iHEAD 2022</a:t>
            </a:r>
          </a:p>
        </p:txBody>
      </p:sp>
      <p:pic>
        <p:nvPicPr>
          <p:cNvPr id="5" name="Picture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1775855-417D-53D2-A5D6-333E812D9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16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49019193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14625</TotalTime>
  <Words>791</Words>
  <Application>Microsoft Office PowerPoint</Application>
  <PresentationFormat>Widescreen</PresentationFormat>
  <Paragraphs>122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Corbel</vt:lpstr>
      <vt:lpstr>Montserrat</vt:lpstr>
      <vt:lpstr>Noto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 Heath</dc:creator>
  <cp:lastModifiedBy>Carol Taylor</cp:lastModifiedBy>
  <cp:revision>35</cp:revision>
  <cp:lastPrinted>2024-04-22T20:23:01Z</cp:lastPrinted>
  <dcterms:created xsi:type="dcterms:W3CDTF">2020-05-21T10:53:34Z</dcterms:created>
  <dcterms:modified xsi:type="dcterms:W3CDTF">2025-09-09T09:37:56Z</dcterms:modified>
</cp:coreProperties>
</file>